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7232650" cx="1285875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8">
          <p15:clr>
            <a:srgbClr val="A4A3A4"/>
          </p15:clr>
        </p15:guide>
        <p15:guide id="2" pos="4050">
          <p15:clr>
            <a:srgbClr val="A4A3A4"/>
          </p15:clr>
        </p15:guide>
        <p15:guide id="3" pos="557">
          <p15:clr>
            <a:srgbClr val="A4A3A4"/>
          </p15:clr>
        </p15:guide>
        <p15:guide id="4" orient="horz" pos="4228">
          <p15:clr>
            <a:srgbClr val="A4A3A4"/>
          </p15:clr>
        </p15:guide>
        <p15:guide id="5" pos="7588">
          <p15:clr>
            <a:srgbClr val="A4A3A4"/>
          </p15:clr>
        </p15:guide>
        <p15:guide id="6" pos="376">
          <p15:clr>
            <a:srgbClr val="A4A3A4"/>
          </p15:clr>
        </p15:guide>
        <p15:guide id="7" pos="1350">
          <p15:clr>
            <a:srgbClr val="A4A3A4"/>
          </p15:clr>
        </p15:guide>
      </p15:sldGuideLst>
    </p:ext>
    <p:ext uri="http://customooxmlschemas.google.com/">
      <go:slidesCustomData xmlns:go="http://customooxmlschemas.google.com/" r:id="rId46" roundtripDataSignature="AMtx7mifNaj9W6IexCqmIDwBmoxEJUcB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8" orient="horz"/>
        <p:guide pos="4050"/>
        <p:guide pos="557"/>
        <p:guide pos="4228" orient="horz"/>
        <p:guide pos="7588"/>
        <p:guide pos="376"/>
        <p:guide pos="135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9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9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9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9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9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 name="Google Shape;2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 name="Google Shape;2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 name="Google Shape;3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 name="Google Shape;3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 name="Google Shape;5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9" name="Google Shape;559;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 name="Google Shape;580;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 name="Google Shape;6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5" name="Google Shape;635;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空白" type="blank">
  <p:cSld name="BLANK">
    <p:bg>
      <p:bgPr>
        <a:solidFill>
          <a:schemeClr val="lt1"/>
        </a:solidFill>
      </p:bgPr>
    </p:bg>
    <p:spTree>
      <p:nvGrpSpPr>
        <p:cNvPr id="15"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bg>
      <p:bgPr>
        <a:solidFill>
          <a:schemeClr val="lt1"/>
        </a:solidFill>
      </p:bgPr>
    </p:bg>
    <p:spTree>
      <p:nvGrpSpPr>
        <p:cNvPr id="16" name="Shape 16"/>
        <p:cNvGrpSpPr/>
        <p:nvPr/>
      </p:nvGrpSpPr>
      <p:grpSpPr>
        <a:xfrm>
          <a:off x="0" y="0"/>
          <a:ext cx="0" cy="0"/>
          <a:chOff x="0" y="0"/>
          <a:chExt cx="0" cy="0"/>
        </a:xfrm>
      </p:grpSpPr>
      <p:pic>
        <p:nvPicPr>
          <p:cNvPr id="17" name="Google Shape;17;p43"/>
          <p:cNvPicPr preferRelativeResize="0"/>
          <p:nvPr/>
        </p:nvPicPr>
        <p:blipFill rotWithShape="1">
          <a:blip r:embed="rId2">
            <a:alphaModFix/>
          </a:blip>
          <a:srcRect b="0" l="0" r="0" t="0"/>
          <a:stretch/>
        </p:blipFill>
        <p:spPr>
          <a:xfrm>
            <a:off x="0" y="-1"/>
            <a:ext cx="12858750" cy="729350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18" name="Shape 18"/>
        <p:cNvGrpSpPr/>
        <p:nvPr/>
      </p:nvGrpSpPr>
      <p:grpSpPr>
        <a:xfrm>
          <a:off x="0" y="0"/>
          <a:ext cx="0" cy="0"/>
          <a:chOff x="0" y="0"/>
          <a:chExt cx="0" cy="0"/>
        </a:xfrm>
      </p:grpSpPr>
      <p:sp>
        <p:nvSpPr>
          <p:cNvPr id="19" name="Google Shape;19;p44"/>
          <p:cNvSpPr txBox="1"/>
          <p:nvPr>
            <p:ph type="title"/>
          </p:nvPr>
        </p:nvSpPr>
        <p:spPr>
          <a:xfrm>
            <a:off x="884238" y="385763"/>
            <a:ext cx="11090275" cy="1397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4"/>
          <p:cNvSpPr txBox="1"/>
          <p:nvPr>
            <p:ph idx="10" type="dt"/>
          </p:nvPr>
        </p:nvSpPr>
        <p:spPr>
          <a:xfrm>
            <a:off x="884238" y="6704013"/>
            <a:ext cx="2892425" cy="384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4"/>
          <p:cNvSpPr txBox="1"/>
          <p:nvPr>
            <p:ph idx="11" type="ftr"/>
          </p:nvPr>
        </p:nvSpPr>
        <p:spPr>
          <a:xfrm>
            <a:off x="4259263" y="6704013"/>
            <a:ext cx="4340225" cy="3841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4"/>
          <p:cNvSpPr txBox="1"/>
          <p:nvPr>
            <p:ph idx="12" type="sldNum"/>
          </p:nvPr>
        </p:nvSpPr>
        <p:spPr>
          <a:xfrm>
            <a:off x="9082088" y="6704013"/>
            <a:ext cx="2892425" cy="3841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
        <p:nvSpPr>
          <p:cNvPr id="23" name="Google Shape;23;p44"/>
          <p:cNvSpPr/>
          <p:nvPr/>
        </p:nvSpPr>
        <p:spPr>
          <a:xfrm>
            <a:off x="9614679" y="6754480"/>
            <a:ext cx="775136"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
              <a:buFont typeface="Arial"/>
              <a:buNone/>
            </a:pPr>
            <a:r>
              <a:rPr b="0" i="0" lang="ko-KR" sz="100" u="none" cap="none" strike="noStrike">
                <a:solidFill>
                  <a:srgbClr val="FFFFFF"/>
                </a:solidFill>
                <a:latin typeface="Calibri"/>
                <a:ea typeface="Calibri"/>
                <a:cs typeface="Calibri"/>
                <a:sym typeface="Calibri"/>
              </a:rPr>
              <a:t>PPT模板下载：www.HOMEPPT.com/moban/     行业PPT模板：www.HOMEPPT.com/hangye/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ko-KR" sz="100" u="none" cap="none" strike="noStrike">
                <a:solidFill>
                  <a:srgbClr val="FFFFFF"/>
                </a:solidFill>
                <a:latin typeface="Calibri"/>
                <a:ea typeface="Calibri"/>
                <a:cs typeface="Calibri"/>
                <a:sym typeface="Calibri"/>
              </a:rPr>
              <a:t>节日PPT模板：www.HOMEPPT.com/jieri/           PPT素材下载：www.HOMEPPT.com/sucai/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ko-KR" sz="100" u="none" cap="none" strike="noStrike">
                <a:solidFill>
                  <a:srgbClr val="FFFFFF"/>
                </a:solidFill>
                <a:latin typeface="Calibri"/>
                <a:ea typeface="Calibri"/>
                <a:cs typeface="Calibri"/>
                <a:sym typeface="Calibri"/>
              </a:rPr>
              <a:t>PPT背景图片：www.HOMEPPT.com/beijing/      PPT图表下载：www.HOMEPPT.com/tubiao/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ko-KR" sz="100" u="none" cap="none" strike="noStrike">
                <a:solidFill>
                  <a:srgbClr val="FFFFFF"/>
                </a:solidFill>
                <a:latin typeface="Calibri"/>
                <a:ea typeface="Calibri"/>
                <a:cs typeface="Calibri"/>
                <a:sym typeface="Calibri"/>
              </a:rPr>
              <a:t>优秀PPT下载：www.HOMEPPT.com/xiazai/        PPT教程： www.HOMEPPT.com/powerpoint/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ko-KR" sz="100" u="none" cap="none" strike="noStrike">
                <a:solidFill>
                  <a:srgbClr val="FFFFFF"/>
                </a:solidFill>
                <a:latin typeface="Calibri"/>
                <a:ea typeface="Calibri"/>
                <a:cs typeface="Calibri"/>
                <a:sym typeface="Calibri"/>
              </a:rPr>
              <a:t>Word教程： www.HOMEPPT.com/word/              Excel教程：www.HOMEPPT.com/excel/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ko-KR" sz="100" u="none" cap="none" strike="noStrike">
                <a:solidFill>
                  <a:srgbClr val="FFFFFF"/>
                </a:solidFill>
                <a:latin typeface="Calibri"/>
                <a:ea typeface="Calibri"/>
                <a:cs typeface="Calibri"/>
                <a:sym typeface="Calibri"/>
              </a:rPr>
              <a:t>资料下载：www.HOMEPPT.com/ziliao/                PPT课件下载：www.HOMEPPT.com/kejian/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ko-KR" sz="100" u="none" cap="none" strike="noStrike">
                <a:solidFill>
                  <a:srgbClr val="FFFFFF"/>
                </a:solidFill>
                <a:latin typeface="Calibri"/>
                <a:ea typeface="Calibri"/>
                <a:cs typeface="Calibri"/>
                <a:sym typeface="Calibri"/>
              </a:rPr>
              <a:t>范文下载：www.HOMEPPT.com/fanwen/             试卷下载：www.HOMEPPT.com/shiti/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ko-KR" sz="100" u="none" cap="none" strike="noStrike">
                <a:solidFill>
                  <a:srgbClr val="FFFFFF"/>
                </a:solidFill>
                <a:latin typeface="Calibri"/>
                <a:ea typeface="Calibri"/>
                <a:cs typeface="Calibri"/>
                <a:sym typeface="Calibri"/>
              </a:rPr>
              <a:t>教案下载：www.HOMEPPT.com/jiaoan/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ko-KR" sz="100" u="none" cap="none" strike="noStrike">
                <a:solidFill>
                  <a:srgbClr val="FFFFFF"/>
                </a:solidFill>
                <a:latin typeface="Calibri"/>
                <a:ea typeface="Calibri"/>
                <a:cs typeface="Calibri"/>
                <a:sym typeface="Calibri"/>
              </a:rPr>
              <a:t>字体下载：www.HOMEPPT.com/ziti/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ko-KR" sz="100" u="none" cap="none" strike="noStrike">
                <a:solidFill>
                  <a:srgbClr val="FFFFFF"/>
                </a:solidFill>
                <a:latin typeface="Calibri"/>
                <a:ea typeface="Calibri"/>
                <a:cs typeface="Calibri"/>
                <a:sym typeface="Calibri"/>
              </a:rPr>
              <a:t> </a:t>
            </a:r>
            <a:endParaRPr b="0" i="0" sz="100" u="none" cap="none" strike="noStrike">
              <a:solidFill>
                <a:srgbClr val="FFFFF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884238" y="385763"/>
            <a:ext cx="11090275" cy="13970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1"/>
          <p:cNvSpPr txBox="1"/>
          <p:nvPr>
            <p:ph idx="1" type="body"/>
          </p:nvPr>
        </p:nvSpPr>
        <p:spPr>
          <a:xfrm>
            <a:off x="884238" y="1925638"/>
            <a:ext cx="11090275" cy="458946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1"/>
          <p:cNvSpPr txBox="1"/>
          <p:nvPr>
            <p:ph idx="10" type="dt"/>
          </p:nvPr>
        </p:nvSpPr>
        <p:spPr>
          <a:xfrm>
            <a:off x="884238" y="6704013"/>
            <a:ext cx="2892425" cy="3841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1"/>
          <p:cNvSpPr txBox="1"/>
          <p:nvPr>
            <p:ph idx="11" type="ftr"/>
          </p:nvPr>
        </p:nvSpPr>
        <p:spPr>
          <a:xfrm>
            <a:off x="4259263" y="6704013"/>
            <a:ext cx="4340225" cy="38417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1"/>
          <p:cNvSpPr txBox="1"/>
          <p:nvPr>
            <p:ph idx="12" type="sldNum"/>
          </p:nvPr>
        </p:nvSpPr>
        <p:spPr>
          <a:xfrm>
            <a:off x="9082088" y="6704013"/>
            <a:ext cx="2892425" cy="3841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40.png"/><Relationship Id="rId5"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8.png"/><Relationship Id="rId6"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39.png"/><Relationship Id="rId5"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pic>
        <p:nvPicPr>
          <p:cNvPr id="29" name="Google Shape;29;p1"/>
          <p:cNvPicPr preferRelativeResize="0"/>
          <p:nvPr/>
        </p:nvPicPr>
        <p:blipFill rotWithShape="1">
          <a:blip r:embed="rId3">
            <a:alphaModFix/>
          </a:blip>
          <a:srcRect b="0" l="0" r="0" t="0"/>
          <a:stretch/>
        </p:blipFill>
        <p:spPr>
          <a:xfrm>
            <a:off x="-33379" y="-15132"/>
            <a:ext cx="12892129" cy="7247781"/>
          </a:xfrm>
          <a:prstGeom prst="rect">
            <a:avLst/>
          </a:prstGeom>
          <a:noFill/>
          <a:ln>
            <a:noFill/>
          </a:ln>
        </p:spPr>
      </p:pic>
      <p:sp>
        <p:nvSpPr>
          <p:cNvPr id="30" name="Google Shape;30;p1"/>
          <p:cNvSpPr txBox="1"/>
          <p:nvPr/>
        </p:nvSpPr>
        <p:spPr>
          <a:xfrm>
            <a:off x="5572621" y="4741500"/>
            <a:ext cx="9485700" cy="422100"/>
          </a:xfrm>
          <a:prstGeom prst="rect">
            <a:avLst/>
          </a:prstGeom>
          <a:noFill/>
          <a:ln>
            <a:noFill/>
          </a:ln>
        </p:spPr>
        <p:txBody>
          <a:bodyPr anchorCtr="0" anchor="ctr" bIns="48200" lIns="96400" spcFirstLastPara="1" rIns="96400" wrap="square" tIns="48200">
            <a:spAutoFit/>
          </a:bodyPr>
          <a:lstStyle/>
          <a:p>
            <a:pPr indent="0" lvl="0" marL="0" marR="0" rtl="0" algn="l">
              <a:lnSpc>
                <a:spcPct val="150000"/>
              </a:lnSpc>
              <a:spcBef>
                <a:spcPts val="0"/>
              </a:spcBef>
              <a:spcAft>
                <a:spcPts val="0"/>
              </a:spcAft>
              <a:buClr>
                <a:srgbClr val="000000"/>
              </a:buClr>
              <a:buSzPts val="2109"/>
              <a:buFont typeface="Arial"/>
              <a:buNone/>
            </a:pPr>
            <a:r>
              <a:rPr b="0" i="0" lang="ko-KR" sz="2109" u="none" cap="none" strike="noStrike">
                <a:solidFill>
                  <a:schemeClr val="lt1"/>
                </a:solidFill>
                <a:latin typeface="Microsoft Yahei"/>
                <a:ea typeface="Microsoft Yahei"/>
                <a:cs typeface="Microsoft Yahei"/>
                <a:sym typeface="Microsoft Yahei"/>
              </a:rPr>
              <a:t>  윤태균 한진경 이찬 송혜미         2021.03.24~2021.04.21</a:t>
            </a:r>
            <a:endParaRPr b="0" i="0" sz="2109" u="none" cap="none" strike="noStrike">
              <a:solidFill>
                <a:schemeClr val="lt1"/>
              </a:solidFill>
              <a:latin typeface="Microsoft Yahei"/>
              <a:ea typeface="Microsoft Yahei"/>
              <a:cs typeface="Microsoft Yahei"/>
              <a:sym typeface="Microsoft Yahei"/>
            </a:endParaRPr>
          </a:p>
        </p:txBody>
      </p:sp>
      <p:sp>
        <p:nvSpPr>
          <p:cNvPr id="31" name="Google Shape;31;p1"/>
          <p:cNvSpPr txBox="1"/>
          <p:nvPr/>
        </p:nvSpPr>
        <p:spPr>
          <a:xfrm>
            <a:off x="5686046" y="3097519"/>
            <a:ext cx="6833481" cy="502028"/>
          </a:xfrm>
          <a:prstGeom prst="rect">
            <a:avLst/>
          </a:prstGeom>
          <a:noFill/>
          <a:ln>
            <a:noFill/>
          </a:ln>
        </p:spPr>
        <p:txBody>
          <a:bodyPr anchorCtr="0" anchor="ctr" bIns="48200" lIns="96400" spcFirstLastPara="1" rIns="96400" wrap="square" tIns="48200">
            <a:spAutoFit/>
          </a:bodyPr>
          <a:lstStyle/>
          <a:p>
            <a:pPr indent="0" lvl="0" marL="0" marR="0" rtl="0" algn="l">
              <a:lnSpc>
                <a:spcPct val="150000"/>
              </a:lnSpc>
              <a:spcBef>
                <a:spcPts val="0"/>
              </a:spcBef>
              <a:spcAft>
                <a:spcPts val="0"/>
              </a:spcAft>
              <a:buClr>
                <a:srgbClr val="000000"/>
              </a:buClr>
              <a:buSzPts val="2000"/>
              <a:buFont typeface="Arial"/>
              <a:buNone/>
            </a:pPr>
            <a:r>
              <a:rPr b="0" i="0" lang="ko-KR" sz="2000" u="none" cap="none" strike="noStrike">
                <a:solidFill>
                  <a:schemeClr val="lt1"/>
                </a:solidFill>
                <a:latin typeface="Arial"/>
                <a:ea typeface="Arial"/>
                <a:cs typeface="Arial"/>
                <a:sym typeface="Arial"/>
              </a:rPr>
              <a:t>중앙 파이널 팀 프로젝트 PPT</a:t>
            </a:r>
            <a:endParaRPr b="0" i="0" sz="2000" u="none" cap="none" strike="noStrike">
              <a:solidFill>
                <a:schemeClr val="lt1"/>
              </a:solidFill>
              <a:latin typeface="Arial"/>
              <a:ea typeface="Arial"/>
              <a:cs typeface="Arial"/>
              <a:sym typeface="Arial"/>
            </a:endParaRPr>
          </a:p>
        </p:txBody>
      </p:sp>
      <p:sp>
        <p:nvSpPr>
          <p:cNvPr id="32" name="Google Shape;32;p1"/>
          <p:cNvSpPr txBox="1"/>
          <p:nvPr/>
        </p:nvSpPr>
        <p:spPr>
          <a:xfrm>
            <a:off x="5493271" y="3415996"/>
            <a:ext cx="7938737" cy="1194333"/>
          </a:xfrm>
          <a:prstGeom prst="rect">
            <a:avLst/>
          </a:prstGeom>
          <a:noFill/>
          <a:ln>
            <a:noFill/>
          </a:ln>
        </p:spPr>
        <p:txBody>
          <a:bodyPr anchorCtr="0" anchor="ctr" bIns="48200" lIns="96400" spcFirstLastPara="1" rIns="96400" wrap="square" tIns="48200">
            <a:spAutoFit/>
          </a:bodyPr>
          <a:lstStyle/>
          <a:p>
            <a:pPr indent="0" lvl="0" marL="0" marR="0" rtl="0" algn="l">
              <a:lnSpc>
                <a:spcPct val="150000"/>
              </a:lnSpc>
              <a:spcBef>
                <a:spcPts val="0"/>
              </a:spcBef>
              <a:spcAft>
                <a:spcPts val="0"/>
              </a:spcAft>
              <a:buClr>
                <a:srgbClr val="000000"/>
              </a:buClr>
              <a:buSzPts val="5400"/>
              <a:buFont typeface="Arial"/>
              <a:buNone/>
            </a:pPr>
            <a:r>
              <a:rPr b="1" i="0" lang="ko-KR" sz="5400" u="none" cap="none" strike="noStrike">
                <a:solidFill>
                  <a:schemeClr val="lt1"/>
                </a:solidFill>
                <a:latin typeface="Microsoft Yahei"/>
                <a:ea typeface="Microsoft Yahei"/>
                <a:cs typeface="Microsoft Yahei"/>
                <a:sym typeface="Microsoft Yahei"/>
              </a:rPr>
              <a:t>KTX 기차 예매 사이트 </a:t>
            </a:r>
            <a:endParaRPr b="1" i="0" sz="5400" u="none" cap="none" strike="noStrike">
              <a:solidFill>
                <a:schemeClr val="lt1"/>
              </a:solidFill>
              <a:latin typeface="Microsoft Yahei"/>
              <a:ea typeface="Microsoft Yahei"/>
              <a:cs typeface="Microsoft Yahei"/>
              <a:sym typeface="Microsoft Ya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
                                        </p:tgtEl>
                                        <p:attrNameLst>
                                          <p:attrName>style.visibility</p:attrName>
                                        </p:attrNameLst>
                                      </p:cBhvr>
                                      <p:to>
                                        <p:strVal val="visible"/>
                                      </p:to>
                                    </p:set>
                                    <p:animEffect filter="fade" transition="in">
                                      <p:cBhvr>
                                        <p:cTn dur="1000"/>
                                        <p:tgtEl>
                                          <p:spTgt spid="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
                                        </p:tgtEl>
                                        <p:attrNameLst>
                                          <p:attrName>style.visibility</p:attrName>
                                        </p:attrNameLst>
                                      </p:cBhvr>
                                      <p:to>
                                        <p:strVal val="visible"/>
                                      </p:to>
                                    </p:set>
                                    <p:animEffect filter="fade" transition="in">
                                      <p:cBhvr>
                                        <p:cTn dur="300"/>
                                        <p:tgtEl>
                                          <p:spTgt spid="31"/>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32"/>
                                        </p:tgtEl>
                                        <p:attrNameLst>
                                          <p:attrName>style.visibility</p:attrName>
                                        </p:attrNameLst>
                                      </p:cBhvr>
                                      <p:to>
                                        <p:strVal val="visible"/>
                                      </p:to>
                                    </p:set>
                                    <p:animEffect filter="fade" transition="in">
                                      <p:cBhvr>
                                        <p:cTn dur="250"/>
                                        <p:tgtEl>
                                          <p:spTgt spid="32"/>
                                        </p:tgtEl>
                                      </p:cBhvr>
                                    </p:animEffect>
                                  </p:childTnLst>
                                </p:cTn>
                              </p:par>
                            </p:childTnLst>
                          </p:cTn>
                        </p:par>
                        <p:par>
                          <p:cTn fill="hold">
                            <p:stCondLst>
                              <p:cond delay="1550"/>
                            </p:stCondLst>
                            <p:childTnLst>
                              <p:par>
                                <p:cTn fill="hold" nodeType="afterEffect" presetClass="entr" presetID="10" presetSubtype="0">
                                  <p:stCondLst>
                                    <p:cond delay="0"/>
                                  </p:stCondLst>
                                  <p:childTnLst>
                                    <p:set>
                                      <p:cBhvr>
                                        <p:cTn dur="1" fill="hold">
                                          <p:stCondLst>
                                            <p:cond delay="0"/>
                                          </p:stCondLst>
                                        </p:cTn>
                                        <p:tgtEl>
                                          <p:spTgt spid="30"/>
                                        </p:tgtEl>
                                        <p:attrNameLst>
                                          <p:attrName>style.visibility</p:attrName>
                                        </p:attrNameLst>
                                      </p:cBhvr>
                                      <p:to>
                                        <p:strVal val="visible"/>
                                      </p:to>
                                    </p:set>
                                    <p:animEffect filter="fade" transition="in">
                                      <p:cBhvr>
                                        <p:cTn dur="500"/>
                                        <p:tgtEl>
                                          <p:spTgt spid="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nvSpPr>
        <p:spPr>
          <a:xfrm>
            <a:off x="7581777" y="3699744"/>
            <a:ext cx="876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请替换文字内容</a:t>
            </a:r>
            <a:endParaRPr b="0" i="0" sz="1400" u="none" cap="none" strike="noStrike">
              <a:solidFill>
                <a:srgbClr val="FCFCFC"/>
              </a:solidFill>
              <a:latin typeface="Arial"/>
              <a:ea typeface="Arial"/>
              <a:cs typeface="Arial"/>
              <a:sym typeface="Arial"/>
            </a:endParaRPr>
          </a:p>
        </p:txBody>
      </p:sp>
      <p:sp>
        <p:nvSpPr>
          <p:cNvPr id="212" name="Google Shape;212;p10"/>
          <p:cNvSpPr txBox="1"/>
          <p:nvPr/>
        </p:nvSpPr>
        <p:spPr>
          <a:xfrm>
            <a:off x="4973532" y="3699744"/>
            <a:ext cx="804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换文字内容</a:t>
            </a:r>
            <a:endParaRPr b="0" i="0" sz="1400" u="none" cap="none" strike="noStrike">
              <a:solidFill>
                <a:srgbClr val="FCFCFC"/>
              </a:solidFill>
              <a:latin typeface="Arial"/>
              <a:ea typeface="Arial"/>
              <a:cs typeface="Arial"/>
              <a:sym typeface="Arial"/>
            </a:endParaRPr>
          </a:p>
        </p:txBody>
      </p:sp>
      <p:sp>
        <p:nvSpPr>
          <p:cNvPr id="213" name="Google Shape;213;p10"/>
          <p:cNvSpPr txBox="1"/>
          <p:nvPr/>
        </p:nvSpPr>
        <p:spPr>
          <a:xfrm>
            <a:off x="1242625" y="346925"/>
            <a:ext cx="873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설계 및 분석 :   회원_member table</a:t>
            </a:r>
            <a:endParaRPr b="0" i="0" sz="2400" u="none" cap="none" strike="noStrike">
              <a:solidFill>
                <a:schemeClr val="lt1"/>
              </a:solidFill>
              <a:latin typeface="Impact"/>
              <a:ea typeface="Impact"/>
              <a:cs typeface="Impact"/>
              <a:sym typeface="Impact"/>
            </a:endParaRPr>
          </a:p>
        </p:txBody>
      </p:sp>
      <p:pic>
        <p:nvPicPr>
          <p:cNvPr id="214" name="Google Shape;214;p10"/>
          <p:cNvPicPr preferRelativeResize="0"/>
          <p:nvPr/>
        </p:nvPicPr>
        <p:blipFill rotWithShape="1">
          <a:blip r:embed="rId3">
            <a:alphaModFix/>
          </a:blip>
          <a:srcRect b="0" l="0" r="0" t="0"/>
          <a:stretch/>
        </p:blipFill>
        <p:spPr>
          <a:xfrm>
            <a:off x="2494900" y="1354125"/>
            <a:ext cx="7956850" cy="5545425"/>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1"/>
          <p:cNvSpPr/>
          <p:nvPr/>
        </p:nvSpPr>
        <p:spPr>
          <a:xfrm>
            <a:off x="10522403" y="2075214"/>
            <a:ext cx="1454400" cy="5772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a:t>
            </a:r>
            <a:endParaRPr b="0" i="0" sz="800" u="none" cap="none" strike="noStrike">
              <a:solidFill>
                <a:srgbClr val="A5A5A5"/>
              </a:solidFill>
              <a:latin typeface="Arial"/>
              <a:ea typeface="Arial"/>
              <a:cs typeface="Arial"/>
              <a:sym typeface="Arial"/>
            </a:endParaRPr>
          </a:p>
        </p:txBody>
      </p:sp>
      <p:sp>
        <p:nvSpPr>
          <p:cNvPr id="221" name="Google Shape;221;p11"/>
          <p:cNvSpPr txBox="1"/>
          <p:nvPr/>
        </p:nvSpPr>
        <p:spPr>
          <a:xfrm>
            <a:off x="7581777" y="3699744"/>
            <a:ext cx="876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请替换文字内容</a:t>
            </a:r>
            <a:endParaRPr b="0" i="0" sz="1400" u="none" cap="none" strike="noStrike">
              <a:solidFill>
                <a:srgbClr val="FCFCFC"/>
              </a:solidFill>
              <a:latin typeface="Arial"/>
              <a:ea typeface="Arial"/>
              <a:cs typeface="Arial"/>
              <a:sym typeface="Arial"/>
            </a:endParaRPr>
          </a:p>
        </p:txBody>
      </p:sp>
      <p:sp>
        <p:nvSpPr>
          <p:cNvPr id="222" name="Google Shape;222;p11"/>
          <p:cNvSpPr txBox="1"/>
          <p:nvPr>
            <p:ph idx="4294967295" type="body"/>
          </p:nvPr>
        </p:nvSpPr>
        <p:spPr>
          <a:xfrm>
            <a:off x="1388945" y="6293138"/>
            <a:ext cx="2181300" cy="418800"/>
          </a:xfrm>
          <a:prstGeom prst="rect">
            <a:avLst/>
          </a:prstGeom>
          <a:noFill/>
          <a:ln>
            <a:noFill/>
          </a:ln>
        </p:spPr>
        <p:txBody>
          <a:bodyPr anchorCtr="0" anchor="t" bIns="0" lIns="0" spcFirstLastPara="1" rIns="0" wrap="square" tIns="0">
            <a:spAutoFit/>
          </a:bodyPr>
          <a:lstStyle/>
          <a:p>
            <a:pPr indent="0" lvl="0" marL="0" rtl="0" algn="just">
              <a:lnSpc>
                <a:spcPct val="120000"/>
              </a:lnSpc>
              <a:spcBef>
                <a:spcPts val="0"/>
              </a:spcBef>
              <a:spcAft>
                <a:spcPts val="0"/>
              </a:spcAft>
              <a:buClr>
                <a:srgbClr val="A5A5A5"/>
              </a:buClr>
              <a:buSzPts val="800"/>
              <a:buNone/>
            </a:pPr>
            <a:r>
              <a:rPr lang="ko-KR" sz="800">
                <a:solidFill>
                  <a:srgbClr val="A5A5A5"/>
                </a:solidFill>
                <a:latin typeface="Arial"/>
                <a:ea typeface="Arial"/>
                <a:cs typeface="Arial"/>
                <a:sym typeface="Arial"/>
              </a:rPr>
              <a:t>Please replace text, click add relevant headline, modify the text cntent, also can copy your content to this directly.</a:t>
            </a:r>
            <a:endParaRPr sz="800">
              <a:solidFill>
                <a:srgbClr val="A5A5A5"/>
              </a:solidFill>
              <a:latin typeface="Arial"/>
              <a:ea typeface="Arial"/>
              <a:cs typeface="Arial"/>
              <a:sym typeface="Arial"/>
            </a:endParaRPr>
          </a:p>
        </p:txBody>
      </p:sp>
      <p:sp>
        <p:nvSpPr>
          <p:cNvPr id="223" name="Google Shape;223;p11"/>
          <p:cNvSpPr txBox="1"/>
          <p:nvPr/>
        </p:nvSpPr>
        <p:spPr>
          <a:xfrm>
            <a:off x="4973532" y="3699744"/>
            <a:ext cx="804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换文字内容</a:t>
            </a:r>
            <a:endParaRPr b="0" i="0" sz="1400" u="none" cap="none" strike="noStrike">
              <a:solidFill>
                <a:srgbClr val="FCFCFC"/>
              </a:solidFill>
              <a:latin typeface="Arial"/>
              <a:ea typeface="Arial"/>
              <a:cs typeface="Arial"/>
              <a:sym typeface="Arial"/>
            </a:endParaRPr>
          </a:p>
        </p:txBody>
      </p:sp>
      <p:sp>
        <p:nvSpPr>
          <p:cNvPr id="224" name="Google Shape;224;p11"/>
          <p:cNvSpPr txBox="1"/>
          <p:nvPr/>
        </p:nvSpPr>
        <p:spPr>
          <a:xfrm>
            <a:off x="4632479" y="6321219"/>
            <a:ext cx="2181900" cy="4188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A5A5A5"/>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a:t>
            </a:r>
            <a:endParaRPr b="0" i="0" sz="800" u="none" cap="none" strike="noStrike">
              <a:solidFill>
                <a:srgbClr val="A5A5A5"/>
              </a:solidFill>
              <a:latin typeface="Arial"/>
              <a:ea typeface="Arial"/>
              <a:cs typeface="Arial"/>
              <a:sym typeface="Arial"/>
            </a:endParaRPr>
          </a:p>
        </p:txBody>
      </p:sp>
      <p:sp>
        <p:nvSpPr>
          <p:cNvPr id="225" name="Google Shape;225;p11"/>
          <p:cNvSpPr txBox="1"/>
          <p:nvPr/>
        </p:nvSpPr>
        <p:spPr>
          <a:xfrm>
            <a:off x="1242625" y="346925"/>
            <a:ext cx="873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설계 및 분석 : 열차, 티켓, 좌석, 운행정보_ table</a:t>
            </a:r>
            <a:endParaRPr b="0" i="0" sz="2400" u="none" cap="none" strike="noStrike">
              <a:solidFill>
                <a:schemeClr val="lt1"/>
              </a:solidFill>
              <a:latin typeface="Impact"/>
              <a:ea typeface="Impact"/>
              <a:cs typeface="Impact"/>
              <a:sym typeface="Impact"/>
            </a:endParaRPr>
          </a:p>
        </p:txBody>
      </p:sp>
      <p:pic>
        <p:nvPicPr>
          <p:cNvPr id="226" name="Google Shape;226;p11"/>
          <p:cNvPicPr preferRelativeResize="0"/>
          <p:nvPr/>
        </p:nvPicPr>
        <p:blipFill rotWithShape="1">
          <a:blip r:embed="rId3">
            <a:alphaModFix/>
          </a:blip>
          <a:srcRect b="0" l="0" r="0" t="0"/>
          <a:stretch/>
        </p:blipFill>
        <p:spPr>
          <a:xfrm>
            <a:off x="1086600" y="1381951"/>
            <a:ext cx="10890200" cy="5641724"/>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500"/>
                                        <p:tgtEl>
                                          <p:spTgt spid="222">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2"/>
          <p:cNvSpPr/>
          <p:nvPr/>
        </p:nvSpPr>
        <p:spPr>
          <a:xfrm>
            <a:off x="10522403" y="2075214"/>
            <a:ext cx="1454400" cy="5772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a:t>
            </a:r>
            <a:endParaRPr b="0" i="0" sz="800" u="none" cap="none" strike="noStrike">
              <a:solidFill>
                <a:srgbClr val="A5A5A5"/>
              </a:solidFill>
              <a:latin typeface="Arial"/>
              <a:ea typeface="Arial"/>
              <a:cs typeface="Arial"/>
              <a:sym typeface="Arial"/>
            </a:endParaRPr>
          </a:p>
        </p:txBody>
      </p:sp>
      <p:sp>
        <p:nvSpPr>
          <p:cNvPr id="233" name="Google Shape;233;p12"/>
          <p:cNvSpPr txBox="1"/>
          <p:nvPr/>
        </p:nvSpPr>
        <p:spPr>
          <a:xfrm>
            <a:off x="7581777" y="3699744"/>
            <a:ext cx="876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请替换文字内容</a:t>
            </a:r>
            <a:endParaRPr b="0" i="0" sz="1400" u="none" cap="none" strike="noStrike">
              <a:solidFill>
                <a:srgbClr val="FCFCFC"/>
              </a:solidFill>
              <a:latin typeface="Arial"/>
              <a:ea typeface="Arial"/>
              <a:cs typeface="Arial"/>
              <a:sym typeface="Arial"/>
            </a:endParaRPr>
          </a:p>
        </p:txBody>
      </p:sp>
      <p:sp>
        <p:nvSpPr>
          <p:cNvPr id="234" name="Google Shape;234;p12"/>
          <p:cNvSpPr txBox="1"/>
          <p:nvPr>
            <p:ph idx="4294967295" type="body"/>
          </p:nvPr>
        </p:nvSpPr>
        <p:spPr>
          <a:xfrm>
            <a:off x="2411845" y="6113038"/>
            <a:ext cx="2181300" cy="231000"/>
          </a:xfrm>
          <a:prstGeom prst="rect">
            <a:avLst/>
          </a:prstGeom>
          <a:noFill/>
          <a:ln>
            <a:noFill/>
          </a:ln>
        </p:spPr>
        <p:txBody>
          <a:bodyPr anchorCtr="0" anchor="t" bIns="0" lIns="0" spcFirstLastPara="1" rIns="0" wrap="square" tIns="0">
            <a:spAutoFit/>
          </a:bodyPr>
          <a:lstStyle/>
          <a:p>
            <a:pPr indent="0" lvl="0" marL="0" rtl="0" algn="just">
              <a:lnSpc>
                <a:spcPct val="120000"/>
              </a:lnSpc>
              <a:spcBef>
                <a:spcPts val="0"/>
              </a:spcBef>
              <a:spcAft>
                <a:spcPts val="0"/>
              </a:spcAft>
              <a:buClr>
                <a:srgbClr val="A5A5A5"/>
              </a:buClr>
              <a:buSzPts val="800"/>
              <a:buNone/>
            </a:pPr>
            <a:r>
              <a:rPr b="1" lang="ko-KR" sz="1500">
                <a:solidFill>
                  <a:srgbClr val="A5A5A5"/>
                </a:solidFill>
                <a:latin typeface="Arial"/>
                <a:ea typeface="Arial"/>
                <a:cs typeface="Arial"/>
                <a:sym typeface="Arial"/>
              </a:rPr>
              <a:t>전체 공지사항</a:t>
            </a:r>
            <a:endParaRPr b="1" sz="1500">
              <a:solidFill>
                <a:srgbClr val="A5A5A5"/>
              </a:solidFill>
              <a:latin typeface="Arial"/>
              <a:ea typeface="Arial"/>
              <a:cs typeface="Arial"/>
              <a:sym typeface="Arial"/>
            </a:endParaRPr>
          </a:p>
        </p:txBody>
      </p:sp>
      <p:sp>
        <p:nvSpPr>
          <p:cNvPr id="235" name="Google Shape;235;p12"/>
          <p:cNvSpPr txBox="1"/>
          <p:nvPr/>
        </p:nvSpPr>
        <p:spPr>
          <a:xfrm>
            <a:off x="4973532" y="3699744"/>
            <a:ext cx="804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换文字内容</a:t>
            </a:r>
            <a:endParaRPr b="0" i="0" sz="1400" u="none" cap="none" strike="noStrike">
              <a:solidFill>
                <a:srgbClr val="FCFCFC"/>
              </a:solidFill>
              <a:latin typeface="Arial"/>
              <a:ea typeface="Arial"/>
              <a:cs typeface="Arial"/>
              <a:sym typeface="Arial"/>
            </a:endParaRPr>
          </a:p>
        </p:txBody>
      </p:sp>
      <p:sp>
        <p:nvSpPr>
          <p:cNvPr id="236" name="Google Shape;236;p12"/>
          <p:cNvSpPr txBox="1"/>
          <p:nvPr/>
        </p:nvSpPr>
        <p:spPr>
          <a:xfrm>
            <a:off x="9086129" y="6074169"/>
            <a:ext cx="2181900" cy="2310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A5A5A5"/>
              </a:buClr>
              <a:buSzPts val="800"/>
              <a:buFont typeface="Arial"/>
              <a:buNone/>
            </a:pPr>
            <a:r>
              <a:rPr b="1" i="0" lang="ko-KR" sz="1500" u="none" cap="none" strike="noStrike">
                <a:solidFill>
                  <a:srgbClr val="A5A5A5"/>
                </a:solidFill>
                <a:latin typeface="Arial"/>
                <a:ea typeface="Arial"/>
                <a:cs typeface="Arial"/>
                <a:sym typeface="Arial"/>
              </a:rPr>
              <a:t>사내공지</a:t>
            </a:r>
            <a:endParaRPr b="1" i="0" sz="1500" u="none" cap="none" strike="noStrike">
              <a:solidFill>
                <a:srgbClr val="A5A5A5"/>
              </a:solidFill>
              <a:latin typeface="Arial"/>
              <a:ea typeface="Arial"/>
              <a:cs typeface="Arial"/>
              <a:sym typeface="Arial"/>
            </a:endParaRPr>
          </a:p>
        </p:txBody>
      </p:sp>
      <p:sp>
        <p:nvSpPr>
          <p:cNvPr id="237" name="Google Shape;237;p12"/>
          <p:cNvSpPr txBox="1"/>
          <p:nvPr/>
        </p:nvSpPr>
        <p:spPr>
          <a:xfrm>
            <a:off x="1242625" y="346925"/>
            <a:ext cx="873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설계 및 분석 :  전체 공지사항, 사내 공지 table</a:t>
            </a:r>
            <a:endParaRPr b="0" i="0" sz="2400" u="none" cap="none" strike="noStrike">
              <a:solidFill>
                <a:schemeClr val="lt1"/>
              </a:solidFill>
              <a:latin typeface="Impact"/>
              <a:ea typeface="Impact"/>
              <a:cs typeface="Impact"/>
              <a:sym typeface="Impact"/>
            </a:endParaRPr>
          </a:p>
        </p:txBody>
      </p:sp>
      <p:pic>
        <p:nvPicPr>
          <p:cNvPr id="238" name="Google Shape;238;p12"/>
          <p:cNvPicPr preferRelativeResize="0"/>
          <p:nvPr/>
        </p:nvPicPr>
        <p:blipFill rotWithShape="1">
          <a:blip r:embed="rId3">
            <a:alphaModFix/>
          </a:blip>
          <a:srcRect b="0" l="0" r="0" t="0"/>
          <a:stretch/>
        </p:blipFill>
        <p:spPr>
          <a:xfrm>
            <a:off x="116650" y="2081663"/>
            <a:ext cx="6001825" cy="3629275"/>
          </a:xfrm>
          <a:prstGeom prst="rect">
            <a:avLst/>
          </a:prstGeom>
          <a:noFill/>
          <a:ln>
            <a:noFill/>
          </a:ln>
        </p:spPr>
      </p:pic>
      <p:pic>
        <p:nvPicPr>
          <p:cNvPr id="239" name="Google Shape;239;p12"/>
          <p:cNvPicPr preferRelativeResize="0"/>
          <p:nvPr/>
        </p:nvPicPr>
        <p:blipFill rotWithShape="1">
          <a:blip r:embed="rId4">
            <a:alphaModFix/>
          </a:blip>
          <a:srcRect b="0" l="0" r="0" t="0"/>
          <a:stretch/>
        </p:blipFill>
        <p:spPr>
          <a:xfrm>
            <a:off x="6327750" y="2024624"/>
            <a:ext cx="6319750" cy="3743349"/>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500"/>
                                        <p:tgtEl>
                                          <p:spTgt spid="234">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3"/>
          <p:cNvSpPr/>
          <p:nvPr/>
        </p:nvSpPr>
        <p:spPr>
          <a:xfrm>
            <a:off x="10522403" y="2075214"/>
            <a:ext cx="1454400" cy="5772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a:t>
            </a:r>
            <a:endParaRPr b="0" i="0" sz="800" u="none" cap="none" strike="noStrike">
              <a:solidFill>
                <a:srgbClr val="A5A5A5"/>
              </a:solidFill>
              <a:latin typeface="Arial"/>
              <a:ea typeface="Arial"/>
              <a:cs typeface="Arial"/>
              <a:sym typeface="Arial"/>
            </a:endParaRPr>
          </a:p>
        </p:txBody>
      </p:sp>
      <p:sp>
        <p:nvSpPr>
          <p:cNvPr id="246" name="Google Shape;246;p13"/>
          <p:cNvSpPr txBox="1"/>
          <p:nvPr/>
        </p:nvSpPr>
        <p:spPr>
          <a:xfrm>
            <a:off x="7581777" y="3699744"/>
            <a:ext cx="876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请替换文字内容</a:t>
            </a:r>
            <a:endParaRPr b="0" i="0" sz="1400" u="none" cap="none" strike="noStrike">
              <a:solidFill>
                <a:srgbClr val="FCFCFC"/>
              </a:solidFill>
              <a:latin typeface="Arial"/>
              <a:ea typeface="Arial"/>
              <a:cs typeface="Arial"/>
              <a:sym typeface="Arial"/>
            </a:endParaRPr>
          </a:p>
        </p:txBody>
      </p:sp>
      <p:sp>
        <p:nvSpPr>
          <p:cNvPr id="247" name="Google Shape;247;p13"/>
          <p:cNvSpPr txBox="1"/>
          <p:nvPr/>
        </p:nvSpPr>
        <p:spPr>
          <a:xfrm>
            <a:off x="4973532" y="3699744"/>
            <a:ext cx="804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换文字内容</a:t>
            </a:r>
            <a:endParaRPr b="0" i="0" sz="1400" u="none" cap="none" strike="noStrike">
              <a:solidFill>
                <a:srgbClr val="FCFCFC"/>
              </a:solidFill>
              <a:latin typeface="Arial"/>
              <a:ea typeface="Arial"/>
              <a:cs typeface="Arial"/>
              <a:sym typeface="Arial"/>
            </a:endParaRPr>
          </a:p>
        </p:txBody>
      </p:sp>
      <p:sp>
        <p:nvSpPr>
          <p:cNvPr id="248" name="Google Shape;248;p13"/>
          <p:cNvSpPr txBox="1"/>
          <p:nvPr/>
        </p:nvSpPr>
        <p:spPr>
          <a:xfrm>
            <a:off x="1242625" y="346925"/>
            <a:ext cx="873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설계 및 분석 :  유실물, VOC  table</a:t>
            </a:r>
            <a:endParaRPr b="0" i="0" sz="2400" u="none" cap="none" strike="noStrike">
              <a:solidFill>
                <a:schemeClr val="lt1"/>
              </a:solidFill>
              <a:latin typeface="Impact"/>
              <a:ea typeface="Impact"/>
              <a:cs typeface="Impact"/>
              <a:sym typeface="Impact"/>
            </a:endParaRPr>
          </a:p>
        </p:txBody>
      </p:sp>
      <p:pic>
        <p:nvPicPr>
          <p:cNvPr id="249" name="Google Shape;249;p13"/>
          <p:cNvPicPr preferRelativeResize="0"/>
          <p:nvPr/>
        </p:nvPicPr>
        <p:blipFill rotWithShape="1">
          <a:blip r:embed="rId3">
            <a:alphaModFix/>
          </a:blip>
          <a:srcRect b="0" l="0" r="0" t="0"/>
          <a:stretch/>
        </p:blipFill>
        <p:spPr>
          <a:xfrm>
            <a:off x="233850" y="2075225"/>
            <a:ext cx="6195525" cy="3804250"/>
          </a:xfrm>
          <a:prstGeom prst="rect">
            <a:avLst/>
          </a:prstGeom>
          <a:noFill/>
          <a:ln>
            <a:noFill/>
          </a:ln>
        </p:spPr>
      </p:pic>
      <p:pic>
        <p:nvPicPr>
          <p:cNvPr id="250" name="Google Shape;250;p13"/>
          <p:cNvPicPr preferRelativeResize="0"/>
          <p:nvPr/>
        </p:nvPicPr>
        <p:blipFill rotWithShape="1">
          <a:blip r:embed="rId4">
            <a:alphaModFix/>
          </a:blip>
          <a:srcRect b="0" l="0" r="0" t="0"/>
          <a:stretch/>
        </p:blipFill>
        <p:spPr>
          <a:xfrm>
            <a:off x="6571050" y="1851438"/>
            <a:ext cx="6032126" cy="4170625"/>
          </a:xfrm>
          <a:prstGeom prst="rect">
            <a:avLst/>
          </a:prstGeom>
          <a:noFill/>
          <a:ln>
            <a:noFill/>
          </a:ln>
        </p:spPr>
      </p:pic>
      <p:sp>
        <p:nvSpPr>
          <p:cNvPr id="251" name="Google Shape;251;p13"/>
          <p:cNvSpPr txBox="1"/>
          <p:nvPr>
            <p:ph idx="4294967295" type="body"/>
          </p:nvPr>
        </p:nvSpPr>
        <p:spPr>
          <a:xfrm>
            <a:off x="3117920" y="6156188"/>
            <a:ext cx="2181300" cy="231000"/>
          </a:xfrm>
          <a:prstGeom prst="rect">
            <a:avLst/>
          </a:prstGeom>
          <a:noFill/>
          <a:ln>
            <a:noFill/>
          </a:ln>
        </p:spPr>
        <p:txBody>
          <a:bodyPr anchorCtr="0" anchor="t" bIns="0" lIns="0" spcFirstLastPara="1" rIns="0" wrap="square" tIns="0">
            <a:spAutoFit/>
          </a:bodyPr>
          <a:lstStyle/>
          <a:p>
            <a:pPr indent="0" lvl="0" marL="0" rtl="0" algn="just">
              <a:lnSpc>
                <a:spcPct val="120000"/>
              </a:lnSpc>
              <a:spcBef>
                <a:spcPts val="0"/>
              </a:spcBef>
              <a:spcAft>
                <a:spcPts val="0"/>
              </a:spcAft>
              <a:buClr>
                <a:srgbClr val="A5A5A5"/>
              </a:buClr>
              <a:buSzPts val="800"/>
              <a:buNone/>
            </a:pPr>
            <a:r>
              <a:rPr b="1" lang="ko-KR" sz="1500">
                <a:solidFill>
                  <a:srgbClr val="A5A5A5"/>
                </a:solidFill>
                <a:latin typeface="Arial"/>
                <a:ea typeface="Arial"/>
                <a:cs typeface="Arial"/>
                <a:sym typeface="Arial"/>
              </a:rPr>
              <a:t>유실물</a:t>
            </a:r>
            <a:endParaRPr b="1" sz="1500">
              <a:solidFill>
                <a:srgbClr val="A5A5A5"/>
              </a:solidFill>
              <a:latin typeface="Arial"/>
              <a:ea typeface="Arial"/>
              <a:cs typeface="Arial"/>
              <a:sym typeface="Arial"/>
            </a:endParaRPr>
          </a:p>
        </p:txBody>
      </p:sp>
      <p:sp>
        <p:nvSpPr>
          <p:cNvPr id="252" name="Google Shape;252;p13"/>
          <p:cNvSpPr txBox="1"/>
          <p:nvPr>
            <p:ph idx="4294967295" type="body"/>
          </p:nvPr>
        </p:nvSpPr>
        <p:spPr>
          <a:xfrm>
            <a:off x="9045570" y="6156188"/>
            <a:ext cx="2181300" cy="231000"/>
          </a:xfrm>
          <a:prstGeom prst="rect">
            <a:avLst/>
          </a:prstGeom>
          <a:noFill/>
          <a:ln>
            <a:noFill/>
          </a:ln>
        </p:spPr>
        <p:txBody>
          <a:bodyPr anchorCtr="0" anchor="t" bIns="0" lIns="0" spcFirstLastPara="1" rIns="0" wrap="square" tIns="0">
            <a:spAutoFit/>
          </a:bodyPr>
          <a:lstStyle/>
          <a:p>
            <a:pPr indent="0" lvl="0" marL="0" rtl="0" algn="just">
              <a:lnSpc>
                <a:spcPct val="120000"/>
              </a:lnSpc>
              <a:spcBef>
                <a:spcPts val="0"/>
              </a:spcBef>
              <a:spcAft>
                <a:spcPts val="0"/>
              </a:spcAft>
              <a:buClr>
                <a:srgbClr val="A5A5A5"/>
              </a:buClr>
              <a:buSzPts val="800"/>
              <a:buNone/>
            </a:pPr>
            <a:r>
              <a:rPr b="1" lang="ko-KR" sz="1500">
                <a:solidFill>
                  <a:srgbClr val="A5A5A5"/>
                </a:solidFill>
                <a:latin typeface="Arial"/>
                <a:ea typeface="Arial"/>
                <a:cs typeface="Arial"/>
                <a:sym typeface="Arial"/>
              </a:rPr>
              <a:t>1:1 게시판 (VOC)</a:t>
            </a:r>
            <a:endParaRPr b="1" sz="1500">
              <a:solidFill>
                <a:srgbClr val="A5A5A5"/>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4"/>
          <p:cNvSpPr txBox="1"/>
          <p:nvPr/>
        </p:nvSpPr>
        <p:spPr>
          <a:xfrm>
            <a:off x="7581777" y="3699744"/>
            <a:ext cx="876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请替换文字内容</a:t>
            </a:r>
            <a:endParaRPr b="0" i="0" sz="1400" u="none" cap="none" strike="noStrike">
              <a:solidFill>
                <a:srgbClr val="FCFCFC"/>
              </a:solidFill>
              <a:latin typeface="Arial"/>
              <a:ea typeface="Arial"/>
              <a:cs typeface="Arial"/>
              <a:sym typeface="Arial"/>
            </a:endParaRPr>
          </a:p>
        </p:txBody>
      </p:sp>
      <p:sp>
        <p:nvSpPr>
          <p:cNvPr id="259" name="Google Shape;259;p14"/>
          <p:cNvSpPr txBox="1"/>
          <p:nvPr/>
        </p:nvSpPr>
        <p:spPr>
          <a:xfrm>
            <a:off x="4973532" y="3699744"/>
            <a:ext cx="804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换文字内容</a:t>
            </a:r>
            <a:endParaRPr b="0" i="0" sz="1400" u="none" cap="none" strike="noStrike">
              <a:solidFill>
                <a:srgbClr val="FCFCFC"/>
              </a:solidFill>
              <a:latin typeface="Arial"/>
              <a:ea typeface="Arial"/>
              <a:cs typeface="Arial"/>
              <a:sym typeface="Arial"/>
            </a:endParaRPr>
          </a:p>
        </p:txBody>
      </p:sp>
      <p:sp>
        <p:nvSpPr>
          <p:cNvPr id="260" name="Google Shape;260;p14"/>
          <p:cNvSpPr txBox="1"/>
          <p:nvPr/>
        </p:nvSpPr>
        <p:spPr>
          <a:xfrm>
            <a:off x="1242625" y="346925"/>
            <a:ext cx="873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설계 및 분석 :  근태관리  table</a:t>
            </a:r>
            <a:endParaRPr b="0" i="0" sz="2400" u="none" cap="none" strike="noStrike">
              <a:solidFill>
                <a:schemeClr val="lt1"/>
              </a:solidFill>
              <a:latin typeface="Impact"/>
              <a:ea typeface="Impact"/>
              <a:cs typeface="Impact"/>
              <a:sym typeface="Impact"/>
            </a:endParaRPr>
          </a:p>
        </p:txBody>
      </p:sp>
      <p:pic>
        <p:nvPicPr>
          <p:cNvPr id="261" name="Google Shape;261;p14"/>
          <p:cNvPicPr preferRelativeResize="0"/>
          <p:nvPr/>
        </p:nvPicPr>
        <p:blipFill rotWithShape="1">
          <a:blip r:embed="rId3">
            <a:alphaModFix/>
          </a:blip>
          <a:srcRect b="0" l="0" r="0" t="0"/>
          <a:stretch/>
        </p:blipFill>
        <p:spPr>
          <a:xfrm>
            <a:off x="1892200" y="1543550"/>
            <a:ext cx="9346125" cy="4902875"/>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5"/>
          <p:cNvSpPr/>
          <p:nvPr/>
        </p:nvSpPr>
        <p:spPr>
          <a:xfrm>
            <a:off x="1532831" y="2013649"/>
            <a:ext cx="4303200" cy="4303200"/>
          </a:xfrm>
          <a:prstGeom prst="ellipse">
            <a:avLst/>
          </a:prstGeom>
          <a:solidFill>
            <a:schemeClr val="accent1">
              <a:alpha val="6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8" name="Google Shape;268;p15"/>
          <p:cNvSpPr/>
          <p:nvPr/>
        </p:nvSpPr>
        <p:spPr>
          <a:xfrm>
            <a:off x="5218014" y="1585491"/>
            <a:ext cx="1174800" cy="1174800"/>
          </a:xfrm>
          <a:prstGeom prst="ellipse">
            <a:avLst/>
          </a:prstGeom>
          <a:solidFill>
            <a:schemeClr val="accent1">
              <a:alpha val="6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9" name="Google Shape;269;p15"/>
          <p:cNvSpPr txBox="1"/>
          <p:nvPr/>
        </p:nvSpPr>
        <p:spPr>
          <a:xfrm>
            <a:off x="2166369" y="2888439"/>
            <a:ext cx="3036000" cy="2554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594"/>
              <a:buFont typeface="Arial"/>
              <a:buNone/>
            </a:pPr>
            <a:r>
              <a:rPr b="1" i="0" lang="ko-KR" sz="16594" u="none" cap="none" strike="noStrike">
                <a:solidFill>
                  <a:schemeClr val="lt1"/>
                </a:solidFill>
                <a:latin typeface="Arial"/>
                <a:ea typeface="Arial"/>
                <a:cs typeface="Arial"/>
                <a:sym typeface="Arial"/>
              </a:rPr>
              <a:t>03</a:t>
            </a:r>
            <a:endParaRPr b="1" i="0" sz="16594" u="none" cap="none" strike="noStrike">
              <a:solidFill>
                <a:schemeClr val="lt1"/>
              </a:solidFill>
              <a:latin typeface="Arial"/>
              <a:ea typeface="Arial"/>
              <a:cs typeface="Arial"/>
              <a:sym typeface="Arial"/>
            </a:endParaRPr>
          </a:p>
        </p:txBody>
      </p:sp>
      <p:sp>
        <p:nvSpPr>
          <p:cNvPr id="270" name="Google Shape;270;p15"/>
          <p:cNvSpPr txBox="1"/>
          <p:nvPr/>
        </p:nvSpPr>
        <p:spPr>
          <a:xfrm>
            <a:off x="5836032" y="3841995"/>
            <a:ext cx="4800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000000"/>
              </a:buClr>
              <a:buSzPts val="3600"/>
              <a:buFont typeface="Arial"/>
              <a:buNone/>
            </a:pPr>
            <a:r>
              <a:rPr b="0" i="0" lang="ko-KR" sz="3600" u="none" cap="none" strike="noStrike">
                <a:solidFill>
                  <a:schemeClr val="accent2"/>
                </a:solidFill>
                <a:latin typeface="Arial"/>
                <a:ea typeface="Arial"/>
                <a:cs typeface="Arial"/>
                <a:sym typeface="Arial"/>
              </a:rPr>
              <a:t>기능 구현</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500"/>
                                        <p:tgtEl>
                                          <p:spTgt spid="267"/>
                                        </p:tgtEl>
                                        <p:attrNameLst>
                                          <p:attrName>ppt_w</p:attrName>
                                        </p:attrNameLst>
                                      </p:cBhvr>
                                      <p:tavLst>
                                        <p:tav fmla="" tm="0">
                                          <p:val>
                                            <p:strVal val="0"/>
                                          </p:val>
                                        </p:tav>
                                        <p:tav fmla="" tm="100000">
                                          <p:val>
                                            <p:strVal val="#ppt_w"/>
                                          </p:val>
                                        </p:tav>
                                      </p:tavLst>
                                    </p:anim>
                                    <p:anim calcmode="lin" valueType="num">
                                      <p:cBhvr additive="base">
                                        <p:cTn dur="500"/>
                                        <p:tgtEl>
                                          <p:spTgt spid="26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ppt_w</p:attrName>
                                        </p:attrNameLst>
                                      </p:cBhvr>
                                      <p:tavLst>
                                        <p:tav fmla="" tm="0">
                                          <p:val>
                                            <p:strVal val="0"/>
                                          </p:val>
                                        </p:tav>
                                        <p:tav fmla="" tm="100000">
                                          <p:val>
                                            <p:strVal val="#ppt_w"/>
                                          </p:val>
                                        </p:tav>
                                      </p:tavLst>
                                    </p:anim>
                                    <p:anim calcmode="lin" valueType="num">
                                      <p:cBhvr additive="base">
                                        <p:cTn dur="500"/>
                                        <p:tgtEl>
                                          <p:spTgt spid="26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6"/>
          <p:cNvSpPr txBox="1"/>
          <p:nvPr/>
        </p:nvSpPr>
        <p:spPr>
          <a:xfrm>
            <a:off x="7581777" y="3699744"/>
            <a:ext cx="876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请替换文字内容</a:t>
            </a:r>
            <a:endParaRPr b="0" i="0" sz="1400" u="none" cap="none" strike="noStrike">
              <a:solidFill>
                <a:srgbClr val="FCFCFC"/>
              </a:solidFill>
              <a:latin typeface="Arial"/>
              <a:ea typeface="Arial"/>
              <a:cs typeface="Arial"/>
              <a:sym typeface="Arial"/>
            </a:endParaRPr>
          </a:p>
        </p:txBody>
      </p:sp>
      <p:sp>
        <p:nvSpPr>
          <p:cNvPr id="277" name="Google Shape;277;p16"/>
          <p:cNvSpPr txBox="1"/>
          <p:nvPr/>
        </p:nvSpPr>
        <p:spPr>
          <a:xfrm>
            <a:off x="4973532" y="3699744"/>
            <a:ext cx="804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换文字内容</a:t>
            </a:r>
            <a:endParaRPr b="0" i="0" sz="1400" u="none" cap="none" strike="noStrike">
              <a:solidFill>
                <a:srgbClr val="FCFCFC"/>
              </a:solidFill>
              <a:latin typeface="Arial"/>
              <a:ea typeface="Arial"/>
              <a:cs typeface="Arial"/>
              <a:sym typeface="Arial"/>
            </a:endParaRPr>
          </a:p>
        </p:txBody>
      </p:sp>
      <p:sp>
        <p:nvSpPr>
          <p:cNvPr id="278" name="Google Shape;278;p16"/>
          <p:cNvSpPr txBox="1"/>
          <p:nvPr/>
        </p:nvSpPr>
        <p:spPr>
          <a:xfrm>
            <a:off x="1242625" y="346925"/>
            <a:ext cx="8739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                기능 구현</a:t>
            </a:r>
            <a:r>
              <a:rPr b="0" i="0" lang="ko-KR" sz="2400" u="none" cap="none" strike="noStrike">
                <a:solidFill>
                  <a:schemeClr val="lt1"/>
                </a:solidFill>
                <a:latin typeface="Impact"/>
                <a:ea typeface="Impact"/>
                <a:cs typeface="Impact"/>
                <a:sym typeface="Impact"/>
              </a:rPr>
              <a:t> : 로그인 및 아이디 찾기 비번 찾기</a:t>
            </a:r>
            <a:endParaRPr b="0" i="0" sz="2400" u="none" cap="none" strike="noStrike">
              <a:solidFill>
                <a:schemeClr val="lt1"/>
              </a:solidFill>
              <a:latin typeface="Impact"/>
              <a:ea typeface="Impact"/>
              <a:cs typeface="Impact"/>
              <a:sym typeface="Impact"/>
            </a:endParaRPr>
          </a:p>
        </p:txBody>
      </p:sp>
      <p:pic>
        <p:nvPicPr>
          <p:cNvPr id="279" name="Google Shape;279;p16"/>
          <p:cNvPicPr preferRelativeResize="0"/>
          <p:nvPr/>
        </p:nvPicPr>
        <p:blipFill rotWithShape="1">
          <a:blip r:embed="rId3">
            <a:alphaModFix/>
          </a:blip>
          <a:srcRect b="0" l="0" r="0" t="0"/>
          <a:stretch/>
        </p:blipFill>
        <p:spPr>
          <a:xfrm>
            <a:off x="5581150" y="1456288"/>
            <a:ext cx="7535725" cy="5450174"/>
          </a:xfrm>
          <a:prstGeom prst="rect">
            <a:avLst/>
          </a:prstGeom>
          <a:noFill/>
          <a:ln>
            <a:noFill/>
          </a:ln>
        </p:spPr>
      </p:pic>
      <p:pic>
        <p:nvPicPr>
          <p:cNvPr id="280" name="Google Shape;280;p16"/>
          <p:cNvPicPr preferRelativeResize="0"/>
          <p:nvPr/>
        </p:nvPicPr>
        <p:blipFill rotWithShape="1">
          <a:blip r:embed="rId4">
            <a:alphaModFix/>
          </a:blip>
          <a:srcRect b="0" l="0" r="0" t="0"/>
          <a:stretch/>
        </p:blipFill>
        <p:spPr>
          <a:xfrm>
            <a:off x="596900" y="1355213"/>
            <a:ext cx="4984250" cy="5652324"/>
          </a:xfrm>
          <a:prstGeom prst="rect">
            <a:avLst/>
          </a:prstGeom>
          <a:noFill/>
          <a:ln>
            <a:noFill/>
          </a:ln>
        </p:spPr>
      </p:pic>
      <p:pic>
        <p:nvPicPr>
          <p:cNvPr id="281" name="Google Shape;281;p16"/>
          <p:cNvPicPr preferRelativeResize="0"/>
          <p:nvPr/>
        </p:nvPicPr>
        <p:blipFill rotWithShape="1">
          <a:blip r:embed="rId5">
            <a:alphaModFix/>
          </a:blip>
          <a:srcRect b="0" l="0" r="0" t="0"/>
          <a:stretch/>
        </p:blipFill>
        <p:spPr>
          <a:xfrm>
            <a:off x="2923454" y="4869251"/>
            <a:ext cx="4092685" cy="2345875"/>
          </a:xfrm>
          <a:prstGeom prst="rect">
            <a:avLst/>
          </a:prstGeom>
          <a:noFill/>
          <a:ln>
            <a:noFill/>
          </a:ln>
        </p:spPr>
      </p:pic>
      <p:sp>
        <p:nvSpPr>
          <p:cNvPr id="282" name="Google Shape;282;p16"/>
          <p:cNvSpPr/>
          <p:nvPr/>
        </p:nvSpPr>
        <p:spPr>
          <a:xfrm>
            <a:off x="4217843" y="2554096"/>
            <a:ext cx="9359442" cy="58498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로그인 구현, id찾기 passwd찾기 구현</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 alert 창으로 회원의 이름과 이메일을 입력하면 해당 아이디가 나오게 함. 비밀번호도 동일.</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rPr b="0" i="0" lang="ko-KR" sz="1000" u="none" cap="none" strike="noStrike">
                <a:solidFill>
                  <a:srgbClr val="FF0000"/>
                </a:solidFill>
                <a:latin typeface="Arial"/>
                <a:ea typeface="Arial"/>
                <a:cs typeface="Arial"/>
                <a:sym typeface="Arial"/>
              </a:rPr>
              <a:t>.</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800"/>
              <a:buFont typeface="Arial"/>
              <a:buNone/>
            </a:pPr>
            <a:r>
              <a:t/>
            </a:r>
            <a:endParaRPr b="0" i="0" sz="800" u="none" cap="none" strike="noStrike">
              <a:solidFill>
                <a:srgbClr val="A5A5A5"/>
              </a:solidFill>
              <a:latin typeface="Arial"/>
              <a:ea typeface="Arial"/>
              <a:cs typeface="Arial"/>
              <a:sym typeface="Arial"/>
            </a:endParaRPr>
          </a:p>
        </p:txBody>
      </p:sp>
      <p:cxnSp>
        <p:nvCxnSpPr>
          <p:cNvPr id="283" name="Google Shape;283;p16"/>
          <p:cNvCxnSpPr/>
          <p:nvPr/>
        </p:nvCxnSpPr>
        <p:spPr>
          <a:xfrm flipH="1" rot="10800000">
            <a:off x="4750938" y="3476363"/>
            <a:ext cx="437700" cy="1242000"/>
          </a:xfrm>
          <a:prstGeom prst="straightConnector1">
            <a:avLst/>
          </a:prstGeom>
          <a:noFill/>
          <a:ln cap="flat" cmpd="sng" w="9525">
            <a:solidFill>
              <a:srgbClr val="A5A5A5"/>
            </a:solidFill>
            <a:prstDash val="dash"/>
            <a:round/>
            <a:headEnd len="med" w="med" type="oval"/>
            <a:tailEnd len="sm" w="sm" type="none"/>
          </a:ln>
        </p:spPr>
      </p:cxnSp>
      <p:sp>
        <p:nvSpPr>
          <p:cNvPr id="284" name="Google Shape;284;p16"/>
          <p:cNvSpPr/>
          <p:nvPr/>
        </p:nvSpPr>
        <p:spPr>
          <a:xfrm>
            <a:off x="4335375" y="5119075"/>
            <a:ext cx="533100" cy="519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7"/>
          <p:cNvSpPr txBox="1"/>
          <p:nvPr/>
        </p:nvSpPr>
        <p:spPr>
          <a:xfrm>
            <a:off x="7581777" y="3699744"/>
            <a:ext cx="876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请替换文字内容</a:t>
            </a:r>
            <a:endParaRPr b="0" i="0" sz="1400" u="none" cap="none" strike="noStrike">
              <a:solidFill>
                <a:srgbClr val="FCFCFC"/>
              </a:solidFill>
              <a:latin typeface="Arial"/>
              <a:ea typeface="Arial"/>
              <a:cs typeface="Arial"/>
              <a:sym typeface="Arial"/>
            </a:endParaRPr>
          </a:p>
        </p:txBody>
      </p:sp>
      <p:sp>
        <p:nvSpPr>
          <p:cNvPr id="291" name="Google Shape;291;p17"/>
          <p:cNvSpPr txBox="1"/>
          <p:nvPr/>
        </p:nvSpPr>
        <p:spPr>
          <a:xfrm>
            <a:off x="4973532" y="3699744"/>
            <a:ext cx="804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换文字内容</a:t>
            </a:r>
            <a:endParaRPr b="0" i="0" sz="1400" u="none" cap="none" strike="noStrike">
              <a:solidFill>
                <a:srgbClr val="FCFCFC"/>
              </a:solidFill>
              <a:latin typeface="Arial"/>
              <a:ea typeface="Arial"/>
              <a:cs typeface="Arial"/>
              <a:sym typeface="Arial"/>
            </a:endParaRPr>
          </a:p>
        </p:txBody>
      </p:sp>
      <p:sp>
        <p:nvSpPr>
          <p:cNvPr id="292" name="Google Shape;292;p17"/>
          <p:cNvSpPr txBox="1"/>
          <p:nvPr/>
        </p:nvSpPr>
        <p:spPr>
          <a:xfrm>
            <a:off x="1242625" y="346925"/>
            <a:ext cx="8739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                  기능 구현</a:t>
            </a:r>
            <a:r>
              <a:rPr b="0" i="0" lang="ko-KR" sz="2400" u="none" cap="none" strike="noStrike">
                <a:solidFill>
                  <a:schemeClr val="lt1"/>
                </a:solidFill>
                <a:latin typeface="Impact"/>
                <a:ea typeface="Impact"/>
                <a:cs typeface="Impact"/>
                <a:sym typeface="Impact"/>
              </a:rPr>
              <a:t> :  회원가입&amp; 중복체크</a:t>
            </a:r>
            <a:endParaRPr b="0" i="0" sz="2400" u="none" cap="none" strike="noStrike">
              <a:solidFill>
                <a:schemeClr val="lt1"/>
              </a:solidFill>
              <a:latin typeface="Impact"/>
              <a:ea typeface="Impact"/>
              <a:cs typeface="Impact"/>
              <a:sym typeface="Impact"/>
            </a:endParaRPr>
          </a:p>
        </p:txBody>
      </p:sp>
      <p:pic>
        <p:nvPicPr>
          <p:cNvPr id="293" name="Google Shape;293;p17"/>
          <p:cNvPicPr preferRelativeResize="0"/>
          <p:nvPr/>
        </p:nvPicPr>
        <p:blipFill rotWithShape="1">
          <a:blip r:embed="rId3">
            <a:alphaModFix/>
          </a:blip>
          <a:srcRect b="0" l="0" r="0" t="0"/>
          <a:stretch/>
        </p:blipFill>
        <p:spPr>
          <a:xfrm>
            <a:off x="497075" y="1537175"/>
            <a:ext cx="5562276" cy="5102700"/>
          </a:xfrm>
          <a:prstGeom prst="rect">
            <a:avLst/>
          </a:prstGeom>
          <a:noFill/>
          <a:ln>
            <a:noFill/>
          </a:ln>
        </p:spPr>
      </p:pic>
      <p:pic>
        <p:nvPicPr>
          <p:cNvPr id="294" name="Google Shape;294;p17"/>
          <p:cNvPicPr preferRelativeResize="0"/>
          <p:nvPr/>
        </p:nvPicPr>
        <p:blipFill rotWithShape="1">
          <a:blip r:embed="rId4">
            <a:alphaModFix/>
          </a:blip>
          <a:srcRect b="0" l="0" r="0" t="0"/>
          <a:stretch/>
        </p:blipFill>
        <p:spPr>
          <a:xfrm>
            <a:off x="5923575" y="1373574"/>
            <a:ext cx="6387524" cy="5266300"/>
          </a:xfrm>
          <a:prstGeom prst="rect">
            <a:avLst/>
          </a:prstGeom>
          <a:noFill/>
          <a:ln>
            <a:noFill/>
          </a:ln>
        </p:spPr>
      </p:pic>
      <p:sp>
        <p:nvSpPr>
          <p:cNvPr id="295" name="Google Shape;295;p17"/>
          <p:cNvSpPr/>
          <p:nvPr/>
        </p:nvSpPr>
        <p:spPr>
          <a:xfrm>
            <a:off x="4239455" y="1712384"/>
            <a:ext cx="9359442" cy="58498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회원가입을 할 때 직원용(서브관리자)은 관리자 암호를 입력해 가입하게 하고</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 고객용과 따로 가입할 각각 폼에서 히든으로 등급을 S,M 다르게 준다.</a:t>
            </a:r>
            <a:r>
              <a:rPr b="0" i="0" lang="ko-KR" sz="1000" u="none" cap="none" strike="noStrike">
                <a:solidFill>
                  <a:srgbClr val="FF0000"/>
                </a:solidFill>
                <a:latin typeface="Arial"/>
                <a:ea typeface="Arial"/>
                <a:cs typeface="Arial"/>
                <a:sym typeface="Arial"/>
              </a:rPr>
              <a:t>.</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sp>
        <p:nvSpPr>
          <p:cNvPr id="296" name="Google Shape;296;p17"/>
          <p:cNvSpPr/>
          <p:nvPr/>
        </p:nvSpPr>
        <p:spPr>
          <a:xfrm>
            <a:off x="5334215" y="5980098"/>
            <a:ext cx="7379640" cy="47401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가입시에 아이디 중복체크 기능을 넣었고 중복체크를 안할 시 가입할 수 없게 alert창으로 막는다.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가입할 때 이메일도 중복체크 해서 아이디를 찾을 때 중복된 이메일을 없앤다.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그리고 비밀번호도 유효성 검사를 넣어 오류를 없앤다. </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t/>
            </a:r>
            <a:endParaRPr b="1" i="0" sz="13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800"/>
              <a:buFont typeface="Arial"/>
              <a:buNone/>
            </a:pPr>
            <a:r>
              <a:t/>
            </a:r>
            <a:endParaRPr b="0" i="0" sz="8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800"/>
              <a:buFont typeface="Arial"/>
              <a:buNone/>
            </a:pPr>
            <a:r>
              <a:t/>
            </a:r>
            <a:endParaRPr b="0" i="0" sz="8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800"/>
              <a:buFont typeface="Arial"/>
              <a:buNone/>
            </a:pPr>
            <a:r>
              <a:t/>
            </a:r>
            <a:endParaRPr b="0" i="0" sz="800" u="none" cap="none" strike="noStrike">
              <a:solidFill>
                <a:srgbClr val="A5A5A5"/>
              </a:solidFill>
              <a:latin typeface="Arial"/>
              <a:ea typeface="Arial"/>
              <a:cs typeface="Arial"/>
              <a:sym typeface="Arial"/>
            </a:endParaRPr>
          </a:p>
        </p:txBody>
      </p:sp>
      <p:sp>
        <p:nvSpPr>
          <p:cNvPr id="297" name="Google Shape;297;p17"/>
          <p:cNvSpPr/>
          <p:nvPr/>
        </p:nvSpPr>
        <p:spPr>
          <a:xfrm>
            <a:off x="6899000" y="3185825"/>
            <a:ext cx="489300" cy="127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highlight>
                <a:srgbClr val="FF0000"/>
              </a:highlight>
              <a:latin typeface="Arial"/>
              <a:ea typeface="Arial"/>
              <a:cs typeface="Arial"/>
              <a:sym typeface="Arial"/>
            </a:endParaRPr>
          </a:p>
        </p:txBody>
      </p:sp>
      <p:sp>
        <p:nvSpPr>
          <p:cNvPr id="298" name="Google Shape;298;p17"/>
          <p:cNvSpPr/>
          <p:nvPr/>
        </p:nvSpPr>
        <p:spPr>
          <a:xfrm>
            <a:off x="6899000" y="3485025"/>
            <a:ext cx="489300" cy="127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highlight>
                <a:srgbClr val="FF0000"/>
              </a:highlight>
              <a:latin typeface="Arial"/>
              <a:ea typeface="Arial"/>
              <a:cs typeface="Arial"/>
              <a:sym typeface="Arial"/>
            </a:endParaRPr>
          </a:p>
        </p:txBody>
      </p:sp>
      <p:sp>
        <p:nvSpPr>
          <p:cNvPr id="299" name="Google Shape;299;p17"/>
          <p:cNvSpPr/>
          <p:nvPr/>
        </p:nvSpPr>
        <p:spPr>
          <a:xfrm>
            <a:off x="6899000" y="3824225"/>
            <a:ext cx="489300" cy="127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highlight>
                <a:srgbClr val="FF0000"/>
              </a:highlight>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1000"/>
                                        <p:tgtEl>
                                          <p:spTgt spid="297"/>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1000"/>
                                        <p:tgtEl>
                                          <p:spTgt spid="298"/>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8"/>
          <p:cNvSpPr txBox="1"/>
          <p:nvPr/>
        </p:nvSpPr>
        <p:spPr>
          <a:xfrm>
            <a:off x="7581777" y="3699744"/>
            <a:ext cx="876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请替换文字内容</a:t>
            </a:r>
            <a:endParaRPr b="0" i="0" sz="1400" u="none" cap="none" strike="noStrike">
              <a:solidFill>
                <a:srgbClr val="FCFCFC"/>
              </a:solidFill>
              <a:latin typeface="Arial"/>
              <a:ea typeface="Arial"/>
              <a:cs typeface="Arial"/>
              <a:sym typeface="Arial"/>
            </a:endParaRPr>
          </a:p>
        </p:txBody>
      </p:sp>
      <p:sp>
        <p:nvSpPr>
          <p:cNvPr id="306" name="Google Shape;306;p18"/>
          <p:cNvSpPr txBox="1"/>
          <p:nvPr/>
        </p:nvSpPr>
        <p:spPr>
          <a:xfrm>
            <a:off x="4973532" y="3699744"/>
            <a:ext cx="804300" cy="474000"/>
          </a:xfrm>
          <a:prstGeom prst="rect">
            <a:avLst/>
          </a:prstGeom>
          <a:noFill/>
          <a:ln>
            <a:noFill/>
          </a:ln>
        </p:spPr>
        <p:txBody>
          <a:bodyPr anchorCtr="0" anchor="ctr" bIns="0" lIns="0" spcFirstLastPara="1" rIns="0" wrap="square" tIns="0">
            <a:spAutoFit/>
          </a:bodyPr>
          <a:lstStyle/>
          <a:p>
            <a:pPr indent="0" lvl="0" marL="0" marR="0" rtl="0" algn="ctr">
              <a:lnSpc>
                <a:spcPct val="120000"/>
              </a:lnSpc>
              <a:spcBef>
                <a:spcPts val="0"/>
              </a:spcBef>
              <a:spcAft>
                <a:spcPts val="0"/>
              </a:spcAft>
              <a:buClr>
                <a:srgbClr val="FCFCFC"/>
              </a:buClr>
              <a:buSzPts val="1400"/>
              <a:buFont typeface="Arial"/>
              <a:buNone/>
            </a:pPr>
            <a:r>
              <a:rPr b="0" i="0" lang="ko-KR" sz="1400" u="none" cap="none" strike="noStrike">
                <a:solidFill>
                  <a:srgbClr val="FCFCFC"/>
                </a:solidFill>
                <a:latin typeface="Arial"/>
                <a:ea typeface="Arial"/>
                <a:cs typeface="Arial"/>
                <a:sym typeface="Arial"/>
              </a:rPr>
              <a:t>换文字内容</a:t>
            </a:r>
            <a:endParaRPr b="0" i="0" sz="1400" u="none" cap="none" strike="noStrike">
              <a:solidFill>
                <a:srgbClr val="FCFCFC"/>
              </a:solidFill>
              <a:latin typeface="Arial"/>
              <a:ea typeface="Arial"/>
              <a:cs typeface="Arial"/>
              <a:sym typeface="Arial"/>
            </a:endParaRPr>
          </a:p>
        </p:txBody>
      </p:sp>
      <p:sp>
        <p:nvSpPr>
          <p:cNvPr id="307" name="Google Shape;307;p18"/>
          <p:cNvSpPr txBox="1"/>
          <p:nvPr/>
        </p:nvSpPr>
        <p:spPr>
          <a:xfrm>
            <a:off x="1231775" y="289850"/>
            <a:ext cx="106965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                  기능구현</a:t>
            </a:r>
            <a:r>
              <a:rPr b="0" i="0" lang="ko-KR" sz="2400" u="none" cap="none" strike="noStrike">
                <a:solidFill>
                  <a:schemeClr val="lt1"/>
                </a:solidFill>
                <a:latin typeface="Impact"/>
                <a:ea typeface="Impact"/>
                <a:cs typeface="Impact"/>
                <a:sym typeface="Impact"/>
              </a:rPr>
              <a:t>  :  회원정보 수정/ 관리자페이지 회원관리 조회</a:t>
            </a:r>
            <a:endParaRPr b="0" i="0" sz="2400" u="none" cap="none" strike="noStrike">
              <a:solidFill>
                <a:srgbClr val="FF0000"/>
              </a:solidFill>
              <a:latin typeface="Impact"/>
              <a:ea typeface="Impact"/>
              <a:cs typeface="Impact"/>
              <a:sym typeface="Impact"/>
            </a:endParaRPr>
          </a:p>
        </p:txBody>
      </p:sp>
      <p:pic>
        <p:nvPicPr>
          <p:cNvPr id="308" name="Google Shape;308;p18"/>
          <p:cNvPicPr preferRelativeResize="0"/>
          <p:nvPr/>
        </p:nvPicPr>
        <p:blipFill rotWithShape="1">
          <a:blip r:embed="rId3">
            <a:alphaModFix/>
          </a:blip>
          <a:srcRect b="0" l="0" r="0" t="0"/>
          <a:stretch/>
        </p:blipFill>
        <p:spPr>
          <a:xfrm>
            <a:off x="105750" y="1388674"/>
            <a:ext cx="6638850" cy="4866351"/>
          </a:xfrm>
          <a:prstGeom prst="rect">
            <a:avLst/>
          </a:prstGeom>
          <a:noFill/>
          <a:ln>
            <a:noFill/>
          </a:ln>
        </p:spPr>
      </p:pic>
      <p:pic>
        <p:nvPicPr>
          <p:cNvPr id="309" name="Google Shape;309;p18"/>
          <p:cNvPicPr preferRelativeResize="0"/>
          <p:nvPr/>
        </p:nvPicPr>
        <p:blipFill rotWithShape="1">
          <a:blip r:embed="rId4">
            <a:alphaModFix/>
          </a:blip>
          <a:srcRect b="0" l="0" r="0" t="0"/>
          <a:stretch/>
        </p:blipFill>
        <p:spPr>
          <a:xfrm>
            <a:off x="6783750" y="1552838"/>
            <a:ext cx="5582700" cy="4361875"/>
          </a:xfrm>
          <a:prstGeom prst="rect">
            <a:avLst/>
          </a:prstGeom>
          <a:noFill/>
          <a:ln>
            <a:noFill/>
          </a:ln>
        </p:spPr>
      </p:pic>
      <p:sp>
        <p:nvSpPr>
          <p:cNvPr id="310" name="Google Shape;310;p18"/>
          <p:cNvSpPr/>
          <p:nvPr/>
        </p:nvSpPr>
        <p:spPr>
          <a:xfrm>
            <a:off x="4666718" y="5440734"/>
            <a:ext cx="9359442" cy="58498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회원들은 ‘마이페이지’에서 자신의 정보를 조회할 수 있고 비밀번호 변경이 가능하다.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그리고 직원들은 직원 페이지에서 회원들의 정보를 볼 수 있다.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19"/>
          <p:cNvPicPr preferRelativeResize="0"/>
          <p:nvPr/>
        </p:nvPicPr>
        <p:blipFill rotWithShape="1">
          <a:blip r:embed="rId3">
            <a:alphaModFix/>
          </a:blip>
          <a:srcRect b="0" l="0" r="0" t="0"/>
          <a:stretch/>
        </p:blipFill>
        <p:spPr>
          <a:xfrm>
            <a:off x="817675" y="1437738"/>
            <a:ext cx="5923620" cy="5127650"/>
          </a:xfrm>
          <a:prstGeom prst="rect">
            <a:avLst/>
          </a:prstGeom>
          <a:noFill/>
          <a:ln>
            <a:noFill/>
          </a:ln>
        </p:spPr>
      </p:pic>
      <p:sp>
        <p:nvSpPr>
          <p:cNvPr id="317" name="Google Shape;317;p19"/>
          <p:cNvSpPr txBox="1"/>
          <p:nvPr/>
        </p:nvSpPr>
        <p:spPr>
          <a:xfrm>
            <a:off x="1924700" y="292175"/>
            <a:ext cx="11210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     기능 구현</a:t>
            </a:r>
            <a:r>
              <a:rPr b="0" i="0" lang="ko-KR" sz="2400" u="none" cap="none" strike="noStrike">
                <a:solidFill>
                  <a:schemeClr val="lt1"/>
                </a:solidFill>
                <a:latin typeface="Impact"/>
                <a:ea typeface="Impact"/>
                <a:cs typeface="Impact"/>
                <a:sym typeface="Impact"/>
              </a:rPr>
              <a:t> :  관리자 페이지 괸리자 회원 조회 및 수정 삭제 </a:t>
            </a:r>
            <a:endParaRPr b="0" i="0" sz="2400" u="none" cap="none" strike="noStrike">
              <a:solidFill>
                <a:schemeClr val="lt1"/>
              </a:solidFill>
              <a:latin typeface="Impact"/>
              <a:ea typeface="Impact"/>
              <a:cs typeface="Impact"/>
              <a:sym typeface="Impact"/>
            </a:endParaRPr>
          </a:p>
        </p:txBody>
      </p:sp>
      <p:sp>
        <p:nvSpPr>
          <p:cNvPr id="318" name="Google Shape;318;p19"/>
          <p:cNvSpPr/>
          <p:nvPr/>
        </p:nvSpPr>
        <p:spPr>
          <a:xfrm>
            <a:off x="5525825" y="1329650"/>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319" name="Google Shape;319;p19"/>
          <p:cNvSpPr/>
          <p:nvPr/>
        </p:nvSpPr>
        <p:spPr>
          <a:xfrm>
            <a:off x="5262125" y="4178975"/>
            <a:ext cx="642600" cy="585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pic>
        <p:nvPicPr>
          <p:cNvPr id="320" name="Google Shape;320;p19"/>
          <p:cNvPicPr preferRelativeResize="0"/>
          <p:nvPr/>
        </p:nvPicPr>
        <p:blipFill rotWithShape="1">
          <a:blip r:embed="rId4">
            <a:alphaModFix/>
          </a:blip>
          <a:srcRect b="0" l="0" r="0" t="0"/>
          <a:stretch/>
        </p:blipFill>
        <p:spPr>
          <a:xfrm>
            <a:off x="6698638" y="1615862"/>
            <a:ext cx="5765701" cy="4366324"/>
          </a:xfrm>
          <a:prstGeom prst="rect">
            <a:avLst/>
          </a:prstGeom>
          <a:noFill/>
          <a:ln>
            <a:noFill/>
          </a:ln>
        </p:spPr>
      </p:pic>
      <p:sp>
        <p:nvSpPr>
          <p:cNvPr id="321" name="Google Shape;321;p19"/>
          <p:cNvSpPr/>
          <p:nvPr/>
        </p:nvSpPr>
        <p:spPr>
          <a:xfrm>
            <a:off x="2192575" y="4577800"/>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322" name="Google Shape;322;p19"/>
          <p:cNvSpPr/>
          <p:nvPr/>
        </p:nvSpPr>
        <p:spPr>
          <a:xfrm>
            <a:off x="2975605" y="6405409"/>
            <a:ext cx="9359442" cy="58498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관리자로 로그인 하면 회원 조회시 회원들을 삭제 시킬 수 있는 기능을 넣어 회원들을 총괄한다.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그리고 직원들은 이름 클릭시 자신의 회원 정보를 수정할 수 있다.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sp>
        <p:nvSpPr>
          <p:cNvPr id="323" name="Google Shape;323;p19"/>
          <p:cNvSpPr/>
          <p:nvPr/>
        </p:nvSpPr>
        <p:spPr>
          <a:xfrm>
            <a:off x="1187600" y="3792374"/>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ppt_w</p:attrName>
                                        </p:attrNameLst>
                                      </p:cBhvr>
                                      <p:tavLst>
                                        <p:tav fmla="" tm="0">
                                          <p:val>
                                            <p:strVal val="0"/>
                                          </p:val>
                                        </p:tav>
                                        <p:tav fmla="" tm="100000">
                                          <p:val>
                                            <p:strVal val="#ppt_w"/>
                                          </p:val>
                                        </p:tav>
                                      </p:tavLst>
                                    </p:anim>
                                    <p:anim calcmode="lin" valueType="num">
                                      <p:cBhvr additive="base">
                                        <p:cTn dur="1000"/>
                                        <p:tgtEl>
                                          <p:spTgt spid="318"/>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ppt_w</p:attrName>
                                        </p:attrNameLst>
                                      </p:cBhvr>
                                      <p:tavLst>
                                        <p:tav fmla="" tm="0">
                                          <p:val>
                                            <p:strVal val="0"/>
                                          </p:val>
                                        </p:tav>
                                        <p:tav fmla="" tm="100000">
                                          <p:val>
                                            <p:strVal val="#ppt_w"/>
                                          </p:val>
                                        </p:tav>
                                      </p:tavLst>
                                    </p:anim>
                                    <p:anim calcmode="lin" valueType="num">
                                      <p:cBhvr additive="base">
                                        <p:cTn dur="1000"/>
                                        <p:tgtEl>
                                          <p:spTgt spid="319"/>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ppt_w</p:attrName>
                                        </p:attrNameLst>
                                      </p:cBhvr>
                                      <p:tavLst>
                                        <p:tav fmla="" tm="0">
                                          <p:val>
                                            <p:strVal val="0"/>
                                          </p:val>
                                        </p:tav>
                                        <p:tav fmla="" tm="100000">
                                          <p:val>
                                            <p:strVal val="#ppt_w"/>
                                          </p:val>
                                        </p:tav>
                                      </p:tavLst>
                                    </p:anim>
                                    <p:anim calcmode="lin" valueType="num">
                                      <p:cBhvr additive="base">
                                        <p:cTn dur="1000"/>
                                        <p:tgtEl>
                                          <p:spTgt spid="321"/>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1000"/>
                                        <p:tgtEl>
                                          <p:spTgt spid="323"/>
                                        </p:tgtEl>
                                        <p:attrNameLst>
                                          <p:attrName>ppt_w</p:attrName>
                                        </p:attrNameLst>
                                      </p:cBhvr>
                                      <p:tavLst>
                                        <p:tav fmla="" tm="0">
                                          <p:val>
                                            <p:strVal val="0"/>
                                          </p:val>
                                        </p:tav>
                                        <p:tav fmla="" tm="100000">
                                          <p:val>
                                            <p:strVal val="#ppt_w"/>
                                          </p:val>
                                        </p:tav>
                                      </p:tavLst>
                                    </p:anim>
                                    <p:anim calcmode="lin" valueType="num">
                                      <p:cBhvr additive="base">
                                        <p:cTn dur="1000"/>
                                        <p:tgtEl>
                                          <p:spTgt spid="32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2"/>
          <p:cNvSpPr/>
          <p:nvPr/>
        </p:nvSpPr>
        <p:spPr>
          <a:xfrm>
            <a:off x="9066918" y="2932990"/>
            <a:ext cx="1100561" cy="1288005"/>
          </a:xfrm>
          <a:custGeom>
            <a:rect b="b" l="l" r="r" t="t"/>
            <a:pathLst>
              <a:path extrusionOk="0" h="1918" w="1654">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rgbClr val="004C8E"/>
          </a:solidFill>
          <a:ln>
            <a:noFill/>
          </a:ln>
        </p:spPr>
        <p:txBody>
          <a:bodyPr anchorCtr="0" anchor="t" bIns="48200" lIns="96400" spcFirstLastPara="1" rIns="96400" wrap="square" tIns="482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 name="Google Shape;39;p2"/>
          <p:cNvSpPr/>
          <p:nvPr/>
        </p:nvSpPr>
        <p:spPr>
          <a:xfrm>
            <a:off x="7092837" y="2932990"/>
            <a:ext cx="1100561" cy="1288005"/>
          </a:xfrm>
          <a:custGeom>
            <a:rect b="b" l="l" r="r" t="t"/>
            <a:pathLst>
              <a:path extrusionOk="0" h="1918" w="1654">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rgbClr val="004C8E"/>
          </a:solidFill>
          <a:ln>
            <a:noFill/>
          </a:ln>
        </p:spPr>
        <p:txBody>
          <a:bodyPr anchorCtr="0" anchor="t" bIns="48200" lIns="96400" spcFirstLastPara="1" rIns="96400" wrap="square" tIns="482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 name="Google Shape;40;p2"/>
          <p:cNvSpPr/>
          <p:nvPr/>
        </p:nvSpPr>
        <p:spPr>
          <a:xfrm>
            <a:off x="5042831" y="2932990"/>
            <a:ext cx="1100561" cy="1288005"/>
          </a:xfrm>
          <a:custGeom>
            <a:rect b="b" l="l" r="r" t="t"/>
            <a:pathLst>
              <a:path extrusionOk="0" h="1918" w="1654">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rgbClr val="004C8E"/>
          </a:solidFill>
          <a:ln>
            <a:noFill/>
          </a:ln>
        </p:spPr>
        <p:txBody>
          <a:bodyPr anchorCtr="0" anchor="t" bIns="48200" lIns="96400" spcFirstLastPara="1" rIns="96400" wrap="square" tIns="482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 name="Google Shape;41;p2"/>
          <p:cNvSpPr/>
          <p:nvPr/>
        </p:nvSpPr>
        <p:spPr>
          <a:xfrm>
            <a:off x="3117481" y="2932991"/>
            <a:ext cx="1100561" cy="1288005"/>
          </a:xfrm>
          <a:custGeom>
            <a:rect b="b" l="l" r="r" t="t"/>
            <a:pathLst>
              <a:path extrusionOk="0" h="1918" w="1654">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rgbClr val="004C8E"/>
          </a:solidFill>
          <a:ln>
            <a:noFill/>
          </a:ln>
        </p:spPr>
        <p:txBody>
          <a:bodyPr anchorCtr="0" anchor="t" bIns="48200" lIns="96400" spcFirstLastPara="1" rIns="96400" wrap="square" tIns="482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 name="Google Shape;42;p2"/>
          <p:cNvSpPr txBox="1"/>
          <p:nvPr/>
        </p:nvSpPr>
        <p:spPr>
          <a:xfrm>
            <a:off x="1752022" y="4244038"/>
            <a:ext cx="3035100" cy="749700"/>
          </a:xfrm>
          <a:prstGeom prst="rect">
            <a:avLst/>
          </a:prstGeom>
          <a:noFill/>
          <a:ln>
            <a:noFill/>
          </a:ln>
        </p:spPr>
        <p:txBody>
          <a:bodyPr anchorCtr="0" anchor="ctr" bIns="48200" lIns="96400" spcFirstLastPara="1" rIns="96400" wrap="square" tIns="48200">
            <a:noAutofit/>
          </a:bodyPr>
          <a:lstStyle/>
          <a:p>
            <a:pPr indent="0" lvl="0" marL="0" marR="0" rtl="0" algn="ctr">
              <a:lnSpc>
                <a:spcPct val="100000"/>
              </a:lnSpc>
              <a:spcBef>
                <a:spcPts val="0"/>
              </a:spcBef>
              <a:spcAft>
                <a:spcPts val="0"/>
              </a:spcAft>
              <a:buClr>
                <a:schemeClr val="accent1"/>
              </a:buClr>
              <a:buSzPts val="2400"/>
              <a:buFont typeface="Microsoft Yahei"/>
              <a:buNone/>
            </a:pPr>
            <a:r>
              <a:rPr b="0" i="0" lang="ko-KR" sz="2400" u="none" cap="none" strike="noStrike">
                <a:solidFill>
                  <a:schemeClr val="accent1"/>
                </a:solidFill>
                <a:latin typeface="Microsoft Yahei"/>
                <a:ea typeface="Microsoft Yahei"/>
                <a:cs typeface="Microsoft Yahei"/>
                <a:sym typeface="Microsoft Yahei"/>
              </a:rPr>
              <a:t>개발 동기 및 일정</a:t>
            </a:r>
            <a:endParaRPr b="0" i="0" sz="2400" u="none" cap="none" strike="noStrike">
              <a:solidFill>
                <a:schemeClr val="accent1"/>
              </a:solidFill>
              <a:latin typeface="Microsoft Yahei"/>
              <a:ea typeface="Microsoft Yahei"/>
              <a:cs typeface="Microsoft Yahei"/>
              <a:sym typeface="Microsoft Yahei"/>
            </a:endParaRPr>
          </a:p>
        </p:txBody>
      </p:sp>
      <p:sp>
        <p:nvSpPr>
          <p:cNvPr id="43" name="Google Shape;43;p2"/>
          <p:cNvSpPr txBox="1"/>
          <p:nvPr/>
        </p:nvSpPr>
        <p:spPr>
          <a:xfrm>
            <a:off x="4435421" y="4244064"/>
            <a:ext cx="2353710" cy="749637"/>
          </a:xfrm>
          <a:prstGeom prst="rect">
            <a:avLst/>
          </a:prstGeom>
          <a:noFill/>
          <a:ln>
            <a:noFill/>
          </a:ln>
        </p:spPr>
        <p:txBody>
          <a:bodyPr anchorCtr="0" anchor="ctr" bIns="48200" lIns="96400" spcFirstLastPara="1" rIns="96400" wrap="square" tIns="48200">
            <a:noAutofit/>
          </a:bodyPr>
          <a:lstStyle/>
          <a:p>
            <a:pPr indent="0" lvl="0" marL="0" marR="0" rtl="0" algn="ctr">
              <a:lnSpc>
                <a:spcPct val="100000"/>
              </a:lnSpc>
              <a:spcBef>
                <a:spcPts val="0"/>
              </a:spcBef>
              <a:spcAft>
                <a:spcPts val="0"/>
              </a:spcAft>
              <a:buClr>
                <a:schemeClr val="accent1"/>
              </a:buClr>
              <a:buSzPts val="2400"/>
              <a:buFont typeface="Microsoft Yahei"/>
              <a:buNone/>
            </a:pPr>
            <a:r>
              <a:rPr b="0" i="0" lang="ko-KR" sz="2400" u="none" cap="none" strike="noStrike">
                <a:solidFill>
                  <a:schemeClr val="accent1"/>
                </a:solidFill>
                <a:latin typeface="Microsoft Yahei"/>
                <a:ea typeface="Microsoft Yahei"/>
                <a:cs typeface="Microsoft Yahei"/>
                <a:sym typeface="Microsoft Yahei"/>
              </a:rPr>
              <a:t>설계 및 분석</a:t>
            </a:r>
            <a:endParaRPr b="0" i="0" sz="2400" u="none" cap="none" strike="noStrike">
              <a:solidFill>
                <a:schemeClr val="accent1"/>
              </a:solidFill>
              <a:latin typeface="Microsoft Yahei"/>
              <a:ea typeface="Microsoft Yahei"/>
              <a:cs typeface="Microsoft Yahei"/>
              <a:sym typeface="Microsoft Yahei"/>
            </a:endParaRPr>
          </a:p>
        </p:txBody>
      </p:sp>
      <p:sp>
        <p:nvSpPr>
          <p:cNvPr id="44" name="Google Shape;44;p2"/>
          <p:cNvSpPr txBox="1"/>
          <p:nvPr/>
        </p:nvSpPr>
        <p:spPr>
          <a:xfrm>
            <a:off x="6560328" y="4244064"/>
            <a:ext cx="2353800" cy="749700"/>
          </a:xfrm>
          <a:prstGeom prst="rect">
            <a:avLst/>
          </a:prstGeom>
          <a:noFill/>
          <a:ln>
            <a:noFill/>
          </a:ln>
        </p:spPr>
        <p:txBody>
          <a:bodyPr anchorCtr="0" anchor="ctr" bIns="48200" lIns="96400" spcFirstLastPara="1" rIns="96400" wrap="square" tIns="48200">
            <a:noAutofit/>
          </a:bodyPr>
          <a:lstStyle/>
          <a:p>
            <a:pPr indent="0" lvl="0" marL="0" marR="0" rtl="0" algn="ctr">
              <a:lnSpc>
                <a:spcPct val="100000"/>
              </a:lnSpc>
              <a:spcBef>
                <a:spcPts val="0"/>
              </a:spcBef>
              <a:spcAft>
                <a:spcPts val="0"/>
              </a:spcAft>
              <a:buClr>
                <a:schemeClr val="accent1"/>
              </a:buClr>
              <a:buSzPts val="2400"/>
              <a:buFont typeface="Microsoft Yahei"/>
              <a:buNone/>
            </a:pPr>
            <a:r>
              <a:rPr b="0" i="0" lang="ko-KR" sz="2400" u="none" cap="none" strike="noStrike">
                <a:solidFill>
                  <a:schemeClr val="accent1"/>
                </a:solidFill>
                <a:latin typeface="Microsoft Yahei"/>
                <a:ea typeface="Microsoft Yahei"/>
                <a:cs typeface="Microsoft Yahei"/>
                <a:sym typeface="Microsoft Yahei"/>
              </a:rPr>
              <a:t>기능 구현</a:t>
            </a:r>
            <a:endParaRPr b="0" i="0" sz="2400" u="none" cap="none" strike="noStrike">
              <a:solidFill>
                <a:schemeClr val="accent1"/>
              </a:solidFill>
              <a:latin typeface="Microsoft Yahei"/>
              <a:ea typeface="Microsoft Yahei"/>
              <a:cs typeface="Microsoft Yahei"/>
              <a:sym typeface="Microsoft Yahei"/>
            </a:endParaRPr>
          </a:p>
        </p:txBody>
      </p:sp>
      <p:sp>
        <p:nvSpPr>
          <p:cNvPr id="45" name="Google Shape;45;p2"/>
          <p:cNvSpPr txBox="1"/>
          <p:nvPr/>
        </p:nvSpPr>
        <p:spPr>
          <a:xfrm>
            <a:off x="8763212" y="4270501"/>
            <a:ext cx="2353710" cy="749637"/>
          </a:xfrm>
          <a:prstGeom prst="rect">
            <a:avLst/>
          </a:prstGeom>
          <a:noFill/>
          <a:ln>
            <a:noFill/>
          </a:ln>
        </p:spPr>
        <p:txBody>
          <a:bodyPr anchorCtr="0" anchor="ctr" bIns="48200" lIns="96400" spcFirstLastPara="1" rIns="96400" wrap="square" tIns="48200">
            <a:noAutofit/>
          </a:bodyPr>
          <a:lstStyle/>
          <a:p>
            <a:pPr indent="0" lvl="0" marL="0" marR="0" rtl="0" algn="ctr">
              <a:lnSpc>
                <a:spcPct val="100000"/>
              </a:lnSpc>
              <a:spcBef>
                <a:spcPts val="0"/>
              </a:spcBef>
              <a:spcAft>
                <a:spcPts val="0"/>
              </a:spcAft>
              <a:buClr>
                <a:schemeClr val="accent1"/>
              </a:buClr>
              <a:buSzPts val="2400"/>
              <a:buFont typeface="Microsoft Yahei"/>
              <a:buNone/>
            </a:pPr>
            <a:r>
              <a:rPr b="0" i="0" lang="ko-KR" sz="2400" u="none" cap="none" strike="noStrike">
                <a:solidFill>
                  <a:schemeClr val="accent1"/>
                </a:solidFill>
                <a:latin typeface="Microsoft Yahei"/>
                <a:ea typeface="Microsoft Yahei"/>
                <a:cs typeface="Microsoft Yahei"/>
                <a:sym typeface="Microsoft Yahei"/>
              </a:rPr>
              <a:t>QnA 및 마무리</a:t>
            </a:r>
            <a:endParaRPr b="0" i="0" sz="2400" u="none" cap="none" strike="noStrike">
              <a:solidFill>
                <a:schemeClr val="accent1"/>
              </a:solidFill>
              <a:latin typeface="Microsoft Yahei"/>
              <a:ea typeface="Microsoft Yahei"/>
              <a:cs typeface="Microsoft Yahei"/>
              <a:sym typeface="Microsoft Yahei"/>
            </a:endParaRPr>
          </a:p>
        </p:txBody>
      </p:sp>
      <p:grpSp>
        <p:nvGrpSpPr>
          <p:cNvPr id="46" name="Google Shape;46;p2"/>
          <p:cNvGrpSpPr/>
          <p:nvPr/>
        </p:nvGrpSpPr>
        <p:grpSpPr>
          <a:xfrm>
            <a:off x="9195321" y="2932439"/>
            <a:ext cx="858636" cy="837756"/>
            <a:chOff x="7587516" y="3655177"/>
            <a:chExt cx="814326" cy="794525"/>
          </a:xfrm>
        </p:grpSpPr>
        <p:sp>
          <p:nvSpPr>
            <p:cNvPr id="47" name="Google Shape;47;p2"/>
            <p:cNvSpPr/>
            <p:nvPr/>
          </p:nvSpPr>
          <p:spPr>
            <a:xfrm>
              <a:off x="7622726" y="3973484"/>
              <a:ext cx="628785" cy="476218"/>
            </a:xfrm>
            <a:custGeom>
              <a:rect b="b" l="l" r="r" t="t"/>
              <a:pathLst>
                <a:path extrusionOk="0" h="476598" w="628567">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 name="Google Shape;48;p2"/>
            <p:cNvSpPr/>
            <p:nvPr/>
          </p:nvSpPr>
          <p:spPr>
            <a:xfrm rot="-7809159">
              <a:off x="7831852" y="3639218"/>
              <a:ext cx="325655" cy="790674"/>
            </a:xfrm>
            <a:custGeom>
              <a:rect b="b" l="l" r="r" t="t"/>
              <a:pathLst>
                <a:path extrusionOk="0" h="790400" w="325915">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cxnSp>
        <p:nvCxnSpPr>
          <p:cNvPr id="49" name="Google Shape;49;p2"/>
          <p:cNvCxnSpPr/>
          <p:nvPr/>
        </p:nvCxnSpPr>
        <p:spPr>
          <a:xfrm>
            <a:off x="4587273" y="3095548"/>
            <a:ext cx="0" cy="1811523"/>
          </a:xfrm>
          <a:prstGeom prst="straightConnector1">
            <a:avLst/>
          </a:prstGeom>
          <a:noFill/>
          <a:ln cap="flat" cmpd="sng" w="9525">
            <a:solidFill>
              <a:schemeClr val="accent1"/>
            </a:solidFill>
            <a:prstDash val="solid"/>
            <a:miter lim="800000"/>
            <a:headEnd len="sm" w="sm" type="none"/>
            <a:tailEnd len="sm" w="sm" type="none"/>
          </a:ln>
        </p:spPr>
      </p:cxnSp>
      <p:cxnSp>
        <p:nvCxnSpPr>
          <p:cNvPr id="50" name="Google Shape;50;p2"/>
          <p:cNvCxnSpPr/>
          <p:nvPr/>
        </p:nvCxnSpPr>
        <p:spPr>
          <a:xfrm>
            <a:off x="6637280" y="3084842"/>
            <a:ext cx="0" cy="1811523"/>
          </a:xfrm>
          <a:prstGeom prst="straightConnector1">
            <a:avLst/>
          </a:prstGeom>
          <a:noFill/>
          <a:ln cap="flat" cmpd="sng" w="9525">
            <a:solidFill>
              <a:schemeClr val="accent1"/>
            </a:solidFill>
            <a:prstDash val="solid"/>
            <a:miter lim="800000"/>
            <a:headEnd len="sm" w="sm" type="none"/>
            <a:tailEnd len="sm" w="sm" type="none"/>
          </a:ln>
        </p:spPr>
      </p:cxnSp>
      <p:cxnSp>
        <p:nvCxnSpPr>
          <p:cNvPr id="51" name="Google Shape;51;p2"/>
          <p:cNvCxnSpPr/>
          <p:nvPr/>
        </p:nvCxnSpPr>
        <p:spPr>
          <a:xfrm>
            <a:off x="8687286" y="3084842"/>
            <a:ext cx="0" cy="1811523"/>
          </a:xfrm>
          <a:prstGeom prst="straightConnector1">
            <a:avLst/>
          </a:prstGeom>
          <a:noFill/>
          <a:ln cap="flat" cmpd="sng" w="9525">
            <a:solidFill>
              <a:schemeClr val="accent1"/>
            </a:solidFill>
            <a:prstDash val="solid"/>
            <a:miter lim="800000"/>
            <a:headEnd len="sm" w="sm" type="none"/>
            <a:tailEnd len="sm" w="sm" type="none"/>
          </a:ln>
        </p:spPr>
      </p:cxnSp>
      <p:sp>
        <p:nvSpPr>
          <p:cNvPr id="52" name="Google Shape;52;p2"/>
          <p:cNvSpPr/>
          <p:nvPr/>
        </p:nvSpPr>
        <p:spPr>
          <a:xfrm>
            <a:off x="7268902" y="3119536"/>
            <a:ext cx="808579" cy="800493"/>
          </a:xfrm>
          <a:custGeom>
            <a:rect b="b" l="l" r="r" t="t"/>
            <a:pathLst>
              <a:path extrusionOk="0" h="2365376" w="2390775">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 name="Google Shape;53;p2"/>
          <p:cNvSpPr/>
          <p:nvPr/>
        </p:nvSpPr>
        <p:spPr>
          <a:xfrm>
            <a:off x="5194681" y="3189928"/>
            <a:ext cx="768116" cy="654176"/>
          </a:xfrm>
          <a:custGeom>
            <a:rect b="b" l="l" r="r" t="t"/>
            <a:pathLst>
              <a:path extrusionOk="0" h="1811338" w="2125663">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 name="Google Shape;54;p2"/>
          <p:cNvSpPr/>
          <p:nvPr/>
        </p:nvSpPr>
        <p:spPr>
          <a:xfrm>
            <a:off x="3296529" y="3084842"/>
            <a:ext cx="742468" cy="716232"/>
          </a:xfrm>
          <a:custGeom>
            <a:rect b="b" l="l" r="r" t="t"/>
            <a:pathLst>
              <a:path extrusionOk="0" h="1088" w="1139">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lnTo>
                  <a:pt x="378" y="419"/>
                </a:ln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rgbClr val="FFFFFF"/>
          </a:solidFill>
          <a:ln>
            <a:noFill/>
          </a:ln>
        </p:spPr>
        <p:txBody>
          <a:bodyPr anchorCtr="0" anchor="t" bIns="48200" lIns="96400" spcFirstLastPara="1" rIns="96400" wrap="square" tIns="482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
                                        </p:tgtEl>
                                        <p:attrNameLst>
                                          <p:attrName>style.visibility</p:attrName>
                                        </p:attrNameLst>
                                      </p:cBhvr>
                                      <p:to>
                                        <p:strVal val="visible"/>
                                      </p:to>
                                    </p:set>
                                    <p:animEffect filter="fade" transition="in">
                                      <p:cBhvr>
                                        <p:cTn dur="1000"/>
                                        <p:tgtEl>
                                          <p:spTgt spid="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2"/>
                                        </p:tgtEl>
                                        <p:attrNameLst>
                                          <p:attrName>style.visibility</p:attrName>
                                        </p:attrNameLst>
                                      </p:cBhvr>
                                      <p:to>
                                        <p:strVal val="visible"/>
                                      </p:to>
                                    </p:set>
                                    <p:animEffect filter="fade" transition="in">
                                      <p:cBhvr>
                                        <p:cTn dur="1000"/>
                                        <p:tgtEl>
                                          <p:spTgt spid="4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9"/>
                                        </p:tgtEl>
                                        <p:attrNameLst>
                                          <p:attrName>style.visibility</p:attrName>
                                        </p:attrNameLst>
                                      </p:cBhvr>
                                      <p:to>
                                        <p:strVal val="visible"/>
                                      </p:to>
                                    </p:set>
                                    <p:animEffect filter="fade" transition="in">
                                      <p:cBhvr>
                                        <p:cTn dur="500"/>
                                        <p:tgtEl>
                                          <p:spTgt spid="4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0"/>
                                        </p:tgtEl>
                                        <p:attrNameLst>
                                          <p:attrName>style.visibility</p:attrName>
                                        </p:attrNameLst>
                                      </p:cBhvr>
                                      <p:to>
                                        <p:strVal val="visible"/>
                                      </p:to>
                                    </p:set>
                                    <p:animEffect filter="fade" transition="in">
                                      <p:cBhvr>
                                        <p:cTn dur="1000"/>
                                        <p:tgtEl>
                                          <p:spTgt spid="40"/>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3"/>
                                        </p:tgtEl>
                                        <p:attrNameLst>
                                          <p:attrName>style.visibility</p:attrName>
                                        </p:attrNameLst>
                                      </p:cBhvr>
                                      <p:to>
                                        <p:strVal val="visible"/>
                                      </p:to>
                                    </p:set>
                                    <p:animEffect filter="fade" transition="in">
                                      <p:cBhvr>
                                        <p:cTn dur="1000"/>
                                        <p:tgtEl>
                                          <p:spTgt spid="53"/>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3"/>
                                        </p:tgtEl>
                                        <p:attrNameLst>
                                          <p:attrName>style.visibility</p:attrName>
                                        </p:attrNameLst>
                                      </p:cBhvr>
                                      <p:to>
                                        <p:strVal val="visible"/>
                                      </p:to>
                                    </p:set>
                                    <p:animEffect filter="fade" transition="in">
                                      <p:cBhvr>
                                        <p:cTn dur="1000"/>
                                        <p:tgtEl>
                                          <p:spTgt spid="43"/>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50"/>
                                        </p:tgtEl>
                                        <p:attrNameLst>
                                          <p:attrName>style.visibility</p:attrName>
                                        </p:attrNameLst>
                                      </p:cBhvr>
                                      <p:to>
                                        <p:strVal val="visible"/>
                                      </p:to>
                                    </p:set>
                                    <p:animEffect filter="fade" transition="in">
                                      <p:cBhvr>
                                        <p:cTn dur="500"/>
                                        <p:tgtEl>
                                          <p:spTgt spid="50"/>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9"/>
                                        </p:tgtEl>
                                        <p:attrNameLst>
                                          <p:attrName>style.visibility</p:attrName>
                                        </p:attrNameLst>
                                      </p:cBhvr>
                                      <p:to>
                                        <p:strVal val="visible"/>
                                      </p:to>
                                    </p:set>
                                    <p:animEffect filter="fade" transition="in">
                                      <p:cBhvr>
                                        <p:cTn dur="1000"/>
                                        <p:tgtEl>
                                          <p:spTgt spid="39"/>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52"/>
                                        </p:tgtEl>
                                        <p:attrNameLst>
                                          <p:attrName>style.visibility</p:attrName>
                                        </p:attrNameLst>
                                      </p:cBhvr>
                                      <p:to>
                                        <p:strVal val="visible"/>
                                      </p:to>
                                    </p:set>
                                    <p:animEffect filter="fade" transition="in">
                                      <p:cBhvr>
                                        <p:cTn dur="1000"/>
                                        <p:tgtEl>
                                          <p:spTgt spid="52"/>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4"/>
                                        </p:tgtEl>
                                        <p:attrNameLst>
                                          <p:attrName>style.visibility</p:attrName>
                                        </p:attrNameLst>
                                      </p:cBhvr>
                                      <p:to>
                                        <p:strVal val="visible"/>
                                      </p:to>
                                    </p:set>
                                    <p:animEffect filter="fade" transition="in">
                                      <p:cBhvr>
                                        <p:cTn dur="1000"/>
                                        <p:tgtEl>
                                          <p:spTgt spid="44"/>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51"/>
                                        </p:tgtEl>
                                        <p:attrNameLst>
                                          <p:attrName>style.visibility</p:attrName>
                                        </p:attrNameLst>
                                      </p:cBhvr>
                                      <p:to>
                                        <p:strVal val="visible"/>
                                      </p:to>
                                    </p:set>
                                    <p:animEffect filter="fade" transition="in">
                                      <p:cBhvr>
                                        <p:cTn dur="500"/>
                                        <p:tgtEl>
                                          <p:spTgt spid="51"/>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38"/>
                                        </p:tgtEl>
                                        <p:attrNameLst>
                                          <p:attrName>style.visibility</p:attrName>
                                        </p:attrNameLst>
                                      </p:cBhvr>
                                      <p:to>
                                        <p:strVal val="visible"/>
                                      </p:to>
                                    </p:set>
                                    <p:animEffect filter="fade" transition="in">
                                      <p:cBhvr>
                                        <p:cTn dur="1000"/>
                                        <p:tgtEl>
                                          <p:spTgt spid="38"/>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46"/>
                                        </p:tgtEl>
                                        <p:attrNameLst>
                                          <p:attrName>style.visibility</p:attrName>
                                        </p:attrNameLst>
                                      </p:cBhvr>
                                      <p:to>
                                        <p:strVal val="visible"/>
                                      </p:to>
                                    </p:set>
                                    <p:animEffect filter="fade" transition="in">
                                      <p:cBhvr>
                                        <p:cTn dur="1000"/>
                                        <p:tgtEl>
                                          <p:spTgt spid="46"/>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45"/>
                                        </p:tgtEl>
                                        <p:attrNameLst>
                                          <p:attrName>style.visibility</p:attrName>
                                        </p:attrNameLst>
                                      </p:cBhvr>
                                      <p:to>
                                        <p:strVal val="visible"/>
                                      </p:to>
                                    </p:set>
                                    <p:animEffect filter="fade" transition="in">
                                      <p:cBhvr>
                                        <p:cTn dur="1000"/>
                                        <p:tgtEl>
                                          <p:spTgt spid="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0"/>
          <p:cNvSpPr/>
          <p:nvPr/>
        </p:nvSpPr>
        <p:spPr>
          <a:xfrm>
            <a:off x="9043743" y="3123219"/>
            <a:ext cx="284100" cy="2841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30" name="Google Shape;330;p20"/>
          <p:cNvSpPr/>
          <p:nvPr/>
        </p:nvSpPr>
        <p:spPr>
          <a:xfrm>
            <a:off x="9435212" y="3162093"/>
            <a:ext cx="19644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rPr b="1" i="0" lang="ko-KR" sz="1400" u="none" cap="none" strike="noStrike">
                <a:solidFill>
                  <a:srgbClr val="A5A5A5"/>
                </a:solidFill>
                <a:latin typeface="Arial"/>
                <a:ea typeface="Arial"/>
                <a:cs typeface="Arial"/>
                <a:sym typeface="Arial"/>
              </a:rPr>
              <a:t>고객의 소리 이용시</a:t>
            </a:r>
            <a:endParaRPr b="1" i="0" sz="1400" u="none" cap="none" strike="noStrike">
              <a:solidFill>
                <a:srgbClr val="A5A5A5"/>
              </a:solidFill>
              <a:latin typeface="Arial"/>
              <a:ea typeface="Arial"/>
              <a:cs typeface="Arial"/>
              <a:sym typeface="Arial"/>
            </a:endParaRPr>
          </a:p>
        </p:txBody>
      </p:sp>
      <p:sp>
        <p:nvSpPr>
          <p:cNvPr id="331" name="Google Shape;331;p20"/>
          <p:cNvSpPr/>
          <p:nvPr/>
        </p:nvSpPr>
        <p:spPr>
          <a:xfrm>
            <a:off x="9043743" y="3791456"/>
            <a:ext cx="284100" cy="2841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32" name="Google Shape;332;p20"/>
          <p:cNvSpPr/>
          <p:nvPr/>
        </p:nvSpPr>
        <p:spPr>
          <a:xfrm>
            <a:off x="9441056" y="3835639"/>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rPr b="1" i="0" lang="ko-KR" sz="1400" u="none" cap="none" strike="noStrike">
                <a:solidFill>
                  <a:srgbClr val="A5A5A5"/>
                </a:solidFill>
                <a:latin typeface="Arial"/>
                <a:ea typeface="Arial"/>
                <a:cs typeface="Arial"/>
                <a:sym typeface="Arial"/>
              </a:rPr>
              <a:t>코레일 공지 이용시</a:t>
            </a:r>
            <a:endParaRPr b="1" i="0" sz="1400" u="none" cap="none" strike="noStrike">
              <a:solidFill>
                <a:srgbClr val="A5A5A5"/>
              </a:solidFill>
              <a:latin typeface="Arial"/>
              <a:ea typeface="Arial"/>
              <a:cs typeface="Arial"/>
              <a:sym typeface="Arial"/>
            </a:endParaRPr>
          </a:p>
        </p:txBody>
      </p:sp>
      <p:sp>
        <p:nvSpPr>
          <p:cNvPr id="333" name="Google Shape;333;p20"/>
          <p:cNvSpPr/>
          <p:nvPr/>
        </p:nvSpPr>
        <p:spPr>
          <a:xfrm>
            <a:off x="9043743" y="4459669"/>
            <a:ext cx="284100" cy="28410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34" name="Google Shape;334;p20"/>
          <p:cNvSpPr/>
          <p:nvPr/>
        </p:nvSpPr>
        <p:spPr>
          <a:xfrm>
            <a:off x="9441056" y="4509211"/>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rPr b="1" i="0" lang="ko-KR" sz="1400" u="none" cap="none" strike="noStrike">
                <a:solidFill>
                  <a:srgbClr val="A5A5A5"/>
                </a:solidFill>
                <a:latin typeface="Arial"/>
                <a:ea typeface="Arial"/>
                <a:cs typeface="Arial"/>
                <a:sym typeface="Arial"/>
              </a:rPr>
              <a:t>예매 이용시</a:t>
            </a:r>
            <a:endParaRPr b="1" i="0" sz="1400" u="none" cap="none" strike="noStrike">
              <a:solidFill>
                <a:srgbClr val="A5A5A5"/>
              </a:solidFill>
              <a:latin typeface="Arial"/>
              <a:ea typeface="Arial"/>
              <a:cs typeface="Arial"/>
              <a:sym typeface="Arial"/>
            </a:endParaRPr>
          </a:p>
        </p:txBody>
      </p:sp>
      <p:sp>
        <p:nvSpPr>
          <p:cNvPr id="335" name="Google Shape;335;p20"/>
          <p:cNvSpPr txBox="1"/>
          <p:nvPr/>
        </p:nvSpPr>
        <p:spPr>
          <a:xfrm>
            <a:off x="2068625" y="330250"/>
            <a:ext cx="634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 기능 구현</a:t>
            </a:r>
            <a:r>
              <a:rPr b="0" i="0" lang="ko-KR" sz="2400" u="none" cap="none" strike="noStrike">
                <a:solidFill>
                  <a:schemeClr val="lt1"/>
                </a:solidFill>
                <a:latin typeface="Impact"/>
                <a:ea typeface="Impact"/>
                <a:cs typeface="Impact"/>
                <a:sym typeface="Impact"/>
              </a:rPr>
              <a:t> :  관리자 페이지 설정 오류 방지</a:t>
            </a:r>
            <a:endParaRPr b="0" i="0" sz="2400" u="none" cap="none" strike="noStrike">
              <a:solidFill>
                <a:schemeClr val="lt1"/>
              </a:solidFill>
              <a:latin typeface="Impact"/>
              <a:ea typeface="Impact"/>
              <a:cs typeface="Impact"/>
              <a:sym typeface="Impact"/>
            </a:endParaRPr>
          </a:p>
        </p:txBody>
      </p:sp>
      <p:pic>
        <p:nvPicPr>
          <p:cNvPr id="336" name="Google Shape;336;p20"/>
          <p:cNvPicPr preferRelativeResize="0"/>
          <p:nvPr/>
        </p:nvPicPr>
        <p:blipFill rotWithShape="1">
          <a:blip r:embed="rId3">
            <a:alphaModFix/>
          </a:blip>
          <a:srcRect b="0" l="0" r="0" t="0"/>
          <a:stretch/>
        </p:blipFill>
        <p:spPr>
          <a:xfrm>
            <a:off x="831175" y="2077838"/>
            <a:ext cx="7661465" cy="3958676"/>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500"/>
                                        <p:tgtEl>
                                          <p:spTgt spid="329"/>
                                        </p:tgtEl>
                                        <p:attrNameLst>
                                          <p:attrName>ppt_w</p:attrName>
                                        </p:attrNameLst>
                                      </p:cBhvr>
                                      <p:tavLst>
                                        <p:tav fmla="" tm="0">
                                          <p:val>
                                            <p:strVal val="0"/>
                                          </p:val>
                                        </p:tav>
                                        <p:tav fmla="" tm="100000">
                                          <p:val>
                                            <p:strVal val="#ppt_w"/>
                                          </p:val>
                                        </p:tav>
                                      </p:tavLst>
                                    </p:anim>
                                    <p:anim calcmode="lin" valueType="num">
                                      <p:cBhvr additive="base">
                                        <p:cTn dur="500"/>
                                        <p:tgtEl>
                                          <p:spTgt spid="32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par>
                                <p:cTn fill="hold" nodeType="withEffect" presetClass="entr" presetID="23" presetSubtype="16">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500"/>
                                        <p:tgtEl>
                                          <p:spTgt spid="331"/>
                                        </p:tgtEl>
                                        <p:attrNameLst>
                                          <p:attrName>ppt_w</p:attrName>
                                        </p:attrNameLst>
                                      </p:cBhvr>
                                      <p:tavLst>
                                        <p:tav fmla="" tm="0">
                                          <p:val>
                                            <p:strVal val="0"/>
                                          </p:val>
                                        </p:tav>
                                        <p:tav fmla="" tm="100000">
                                          <p:val>
                                            <p:strVal val="#ppt_w"/>
                                          </p:val>
                                        </p:tav>
                                      </p:tavLst>
                                    </p:anim>
                                    <p:anim calcmode="lin" valueType="num">
                                      <p:cBhvr additive="base">
                                        <p:cTn dur="500"/>
                                        <p:tgtEl>
                                          <p:spTgt spid="33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par>
                                <p:cTn fill="hold" nodeType="withEffect" presetClass="entr" presetID="23" presetSubtype="16">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500"/>
                                        <p:tgtEl>
                                          <p:spTgt spid="333"/>
                                        </p:tgtEl>
                                        <p:attrNameLst>
                                          <p:attrName>ppt_w</p:attrName>
                                        </p:attrNameLst>
                                      </p:cBhvr>
                                      <p:tavLst>
                                        <p:tav fmla="" tm="0">
                                          <p:val>
                                            <p:strVal val="0"/>
                                          </p:val>
                                        </p:tav>
                                        <p:tav fmla="" tm="100000">
                                          <p:val>
                                            <p:strVal val="#ppt_w"/>
                                          </p:val>
                                        </p:tav>
                                      </p:tavLst>
                                    </p:anim>
                                    <p:anim calcmode="lin" valueType="num">
                                      <p:cBhvr additive="base">
                                        <p:cTn dur="500"/>
                                        <p:tgtEl>
                                          <p:spTgt spid="333"/>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1"/>
          <p:cNvSpPr/>
          <p:nvPr/>
        </p:nvSpPr>
        <p:spPr>
          <a:xfrm>
            <a:off x="9264493" y="2900894"/>
            <a:ext cx="284100" cy="2841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43" name="Google Shape;343;p21"/>
          <p:cNvSpPr/>
          <p:nvPr/>
        </p:nvSpPr>
        <p:spPr>
          <a:xfrm>
            <a:off x="9688662" y="2900893"/>
            <a:ext cx="19644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rPr b="1" i="0" lang="ko-KR" sz="1400" u="none" cap="none" strike="noStrike">
                <a:solidFill>
                  <a:srgbClr val="A5A5A5"/>
                </a:solidFill>
                <a:latin typeface="Arial"/>
                <a:ea typeface="Arial"/>
                <a:cs typeface="Arial"/>
                <a:sym typeface="Arial"/>
              </a:rPr>
              <a:t>자동 슬라이드 배너</a:t>
            </a:r>
            <a:endParaRPr b="1" i="0" sz="1400" u="none" cap="none" strike="noStrike">
              <a:solidFill>
                <a:srgbClr val="A5A5A5"/>
              </a:solidFill>
              <a:latin typeface="Arial"/>
              <a:ea typeface="Arial"/>
              <a:cs typeface="Arial"/>
              <a:sym typeface="Arial"/>
            </a:endParaRPr>
          </a:p>
        </p:txBody>
      </p:sp>
      <p:sp>
        <p:nvSpPr>
          <p:cNvPr id="344" name="Google Shape;344;p21"/>
          <p:cNvSpPr/>
          <p:nvPr/>
        </p:nvSpPr>
        <p:spPr>
          <a:xfrm>
            <a:off x="9264493" y="3530743"/>
            <a:ext cx="284100" cy="2841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45" name="Google Shape;345;p21"/>
          <p:cNvSpPr/>
          <p:nvPr/>
        </p:nvSpPr>
        <p:spPr>
          <a:xfrm>
            <a:off x="9694506" y="3586577"/>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rPr b="1" i="0" lang="ko-KR" sz="1400" u="none" cap="none" strike="noStrike">
                <a:solidFill>
                  <a:srgbClr val="A5A5A5"/>
                </a:solidFill>
                <a:latin typeface="Arial"/>
                <a:ea typeface="Arial"/>
                <a:cs typeface="Arial"/>
                <a:sym typeface="Arial"/>
              </a:rPr>
              <a:t>사내 공지 및 전체 공지 </a:t>
            </a:r>
            <a:endParaRPr b="1" i="0" sz="1400" u="none" cap="none" strike="noStrike">
              <a:solidFill>
                <a:srgbClr val="A5A5A5"/>
              </a:solidFill>
              <a:latin typeface="Arial"/>
              <a:ea typeface="Arial"/>
              <a:cs typeface="Arial"/>
              <a:sym typeface="Arial"/>
            </a:endParaRPr>
          </a:p>
        </p:txBody>
      </p:sp>
      <p:sp>
        <p:nvSpPr>
          <p:cNvPr id="346" name="Google Shape;346;p21"/>
          <p:cNvSpPr/>
          <p:nvPr/>
        </p:nvSpPr>
        <p:spPr>
          <a:xfrm>
            <a:off x="9306268" y="4160594"/>
            <a:ext cx="284100" cy="28410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47" name="Google Shape;347;p21"/>
          <p:cNvSpPr/>
          <p:nvPr/>
        </p:nvSpPr>
        <p:spPr>
          <a:xfrm>
            <a:off x="9688656" y="4169636"/>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rPr b="1" i="0" lang="ko-KR" sz="1400" u="none" cap="none" strike="noStrike">
                <a:solidFill>
                  <a:srgbClr val="A5A5A5"/>
                </a:solidFill>
                <a:latin typeface="Arial"/>
                <a:ea typeface="Arial"/>
                <a:cs typeface="Arial"/>
                <a:sym typeface="Arial"/>
              </a:rPr>
              <a:t>사진 클릭시 링크 연결</a:t>
            </a:r>
            <a:endParaRPr b="1" i="0" sz="1400" u="none" cap="none" strike="noStrike">
              <a:solidFill>
                <a:srgbClr val="A5A5A5"/>
              </a:solidFill>
              <a:latin typeface="Arial"/>
              <a:ea typeface="Arial"/>
              <a:cs typeface="Arial"/>
              <a:sym typeface="Arial"/>
            </a:endParaRPr>
          </a:p>
        </p:txBody>
      </p:sp>
      <p:sp>
        <p:nvSpPr>
          <p:cNvPr id="348" name="Google Shape;348;p21"/>
          <p:cNvSpPr txBox="1"/>
          <p:nvPr/>
        </p:nvSpPr>
        <p:spPr>
          <a:xfrm>
            <a:off x="2143125" y="274400"/>
            <a:ext cx="6347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300" u="none" cap="none" strike="noStrike">
                <a:solidFill>
                  <a:schemeClr val="lt1"/>
                </a:solidFill>
                <a:latin typeface="Impact"/>
                <a:ea typeface="Impact"/>
                <a:cs typeface="Impact"/>
                <a:sym typeface="Impact"/>
              </a:rPr>
              <a:t> </a:t>
            </a:r>
            <a:r>
              <a:rPr b="1" i="0" lang="ko-KR" sz="2500" u="none" cap="none" strike="noStrike">
                <a:solidFill>
                  <a:schemeClr val="lt1"/>
                </a:solidFill>
                <a:latin typeface="Impact"/>
                <a:ea typeface="Impact"/>
                <a:cs typeface="Impact"/>
                <a:sym typeface="Impact"/>
              </a:rPr>
              <a:t>기능구현</a:t>
            </a:r>
            <a:r>
              <a:rPr b="0" i="0" lang="ko-KR" sz="2300" u="none" cap="none" strike="noStrike">
                <a:solidFill>
                  <a:schemeClr val="lt1"/>
                </a:solidFill>
                <a:latin typeface="Impact"/>
                <a:ea typeface="Impact"/>
                <a:cs typeface="Impact"/>
                <a:sym typeface="Impact"/>
              </a:rPr>
              <a:t> :  관리자 페이지 메인</a:t>
            </a:r>
            <a:endParaRPr b="0" i="0" sz="2300" u="none" cap="none" strike="noStrike">
              <a:solidFill>
                <a:schemeClr val="lt1"/>
              </a:solidFill>
              <a:latin typeface="Impact"/>
              <a:ea typeface="Impact"/>
              <a:cs typeface="Impact"/>
              <a:sym typeface="Impact"/>
            </a:endParaRPr>
          </a:p>
        </p:txBody>
      </p:sp>
      <p:pic>
        <p:nvPicPr>
          <p:cNvPr id="349" name="Google Shape;349;p21"/>
          <p:cNvPicPr preferRelativeResize="0"/>
          <p:nvPr/>
        </p:nvPicPr>
        <p:blipFill rotWithShape="1">
          <a:blip r:embed="rId3">
            <a:alphaModFix/>
          </a:blip>
          <a:srcRect b="0" l="0" r="0" t="0"/>
          <a:stretch/>
        </p:blipFill>
        <p:spPr>
          <a:xfrm>
            <a:off x="507475" y="1046775"/>
            <a:ext cx="8302233" cy="6097800"/>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500"/>
                                        <p:tgtEl>
                                          <p:spTgt spid="342"/>
                                        </p:tgtEl>
                                        <p:attrNameLst>
                                          <p:attrName>ppt_w</p:attrName>
                                        </p:attrNameLst>
                                      </p:cBhvr>
                                      <p:tavLst>
                                        <p:tav fmla="" tm="0">
                                          <p:val>
                                            <p:strVal val="0"/>
                                          </p:val>
                                        </p:tav>
                                        <p:tav fmla="" tm="100000">
                                          <p:val>
                                            <p:strVal val="#ppt_w"/>
                                          </p:val>
                                        </p:tav>
                                      </p:tavLst>
                                    </p:anim>
                                    <p:anim calcmode="lin" valueType="num">
                                      <p:cBhvr additive="base">
                                        <p:cTn dur="500"/>
                                        <p:tgtEl>
                                          <p:spTgt spid="34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par>
                                <p:cTn fill="hold" nodeType="withEffect" presetClass="entr" presetID="23" presetSubtype="16">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500"/>
                                        <p:tgtEl>
                                          <p:spTgt spid="344"/>
                                        </p:tgtEl>
                                        <p:attrNameLst>
                                          <p:attrName>ppt_w</p:attrName>
                                        </p:attrNameLst>
                                      </p:cBhvr>
                                      <p:tavLst>
                                        <p:tav fmla="" tm="0">
                                          <p:val>
                                            <p:strVal val="0"/>
                                          </p:val>
                                        </p:tav>
                                        <p:tav fmla="" tm="100000">
                                          <p:val>
                                            <p:strVal val="#ppt_w"/>
                                          </p:val>
                                        </p:tav>
                                      </p:tavLst>
                                    </p:anim>
                                    <p:anim calcmode="lin" valueType="num">
                                      <p:cBhvr additive="base">
                                        <p:cTn dur="500"/>
                                        <p:tgtEl>
                                          <p:spTgt spid="34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par>
                                <p:cTn fill="hold" nodeType="withEffect" presetClass="entr" presetID="23" presetSubtype="16">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ppt_w</p:attrName>
                                        </p:attrNameLst>
                                      </p:cBhvr>
                                      <p:tavLst>
                                        <p:tav fmla="" tm="0">
                                          <p:val>
                                            <p:strVal val="0"/>
                                          </p:val>
                                        </p:tav>
                                        <p:tav fmla="" tm="100000">
                                          <p:val>
                                            <p:strVal val="#ppt_w"/>
                                          </p:val>
                                        </p:tav>
                                      </p:tavLst>
                                    </p:anim>
                                    <p:anim calcmode="lin" valueType="num">
                                      <p:cBhvr additive="base">
                                        <p:cTn dur="500"/>
                                        <p:tgtEl>
                                          <p:spTgt spid="346"/>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2"/>
          <p:cNvSpPr/>
          <p:nvPr/>
        </p:nvSpPr>
        <p:spPr>
          <a:xfrm>
            <a:off x="5676393" y="1556719"/>
            <a:ext cx="284100" cy="2841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cxnSp>
        <p:nvCxnSpPr>
          <p:cNvPr id="356" name="Google Shape;356;p22"/>
          <p:cNvCxnSpPr/>
          <p:nvPr/>
        </p:nvCxnSpPr>
        <p:spPr>
          <a:xfrm>
            <a:off x="1481522" y="6039628"/>
            <a:ext cx="9935100" cy="0"/>
          </a:xfrm>
          <a:prstGeom prst="straightConnector1">
            <a:avLst/>
          </a:prstGeom>
          <a:noFill/>
          <a:ln cap="flat" cmpd="sng" w="25400">
            <a:solidFill>
              <a:srgbClr val="BFBFBF"/>
            </a:solidFill>
            <a:prstDash val="solid"/>
            <a:miter lim="800000"/>
            <a:headEnd len="sm" w="sm" type="none"/>
            <a:tailEnd len="sm" w="sm" type="none"/>
          </a:ln>
        </p:spPr>
      </p:cxnSp>
      <p:sp>
        <p:nvSpPr>
          <p:cNvPr id="357" name="Google Shape;357;p22"/>
          <p:cNvSpPr txBox="1"/>
          <p:nvPr/>
        </p:nvSpPr>
        <p:spPr>
          <a:xfrm>
            <a:off x="2270475" y="344700"/>
            <a:ext cx="58476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게시판 기능 구현</a:t>
            </a:r>
            <a:r>
              <a:rPr b="0" i="0" lang="ko-KR" sz="2400" u="none" cap="none" strike="noStrike">
                <a:solidFill>
                  <a:schemeClr val="lt1"/>
                </a:solidFill>
                <a:latin typeface="Impact"/>
                <a:ea typeface="Impact"/>
                <a:cs typeface="Impact"/>
                <a:sym typeface="Impact"/>
              </a:rPr>
              <a:t> : 전체 korail 공지</a:t>
            </a:r>
            <a:endParaRPr b="0" i="0" sz="2400" u="none" cap="none" strike="noStrike">
              <a:solidFill>
                <a:schemeClr val="lt1"/>
              </a:solidFill>
              <a:latin typeface="Impact"/>
              <a:ea typeface="Impact"/>
              <a:cs typeface="Impact"/>
              <a:sym typeface="Impact"/>
            </a:endParaRPr>
          </a:p>
        </p:txBody>
      </p:sp>
      <p:pic>
        <p:nvPicPr>
          <p:cNvPr id="358" name="Google Shape;358;p22"/>
          <p:cNvPicPr preferRelativeResize="0"/>
          <p:nvPr/>
        </p:nvPicPr>
        <p:blipFill rotWithShape="1">
          <a:blip r:embed="rId3">
            <a:alphaModFix/>
          </a:blip>
          <a:srcRect b="0" l="0" r="0" t="0"/>
          <a:stretch/>
        </p:blipFill>
        <p:spPr>
          <a:xfrm>
            <a:off x="722356" y="1384725"/>
            <a:ext cx="6110269" cy="4091887"/>
          </a:xfrm>
          <a:prstGeom prst="rect">
            <a:avLst/>
          </a:prstGeom>
          <a:noFill/>
          <a:ln>
            <a:noFill/>
          </a:ln>
        </p:spPr>
      </p:pic>
      <p:sp>
        <p:nvSpPr>
          <p:cNvPr id="359" name="Google Shape;359;p22"/>
          <p:cNvSpPr/>
          <p:nvPr/>
        </p:nvSpPr>
        <p:spPr>
          <a:xfrm>
            <a:off x="2902030" y="6218596"/>
            <a:ext cx="9359442" cy="58498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전체 공지는 모든 사람이 조회 가능하고 공지 작성과 수정 삭제는 직원만 가능하다.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여기서 부트스트랩을 참조하여 마우스를 가져다 대면 색상이 변하는 모션을 주었다.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sp>
        <p:nvSpPr>
          <p:cNvPr id="360" name="Google Shape;360;p22"/>
          <p:cNvSpPr/>
          <p:nvPr/>
        </p:nvSpPr>
        <p:spPr>
          <a:xfrm>
            <a:off x="2760500" y="3646175"/>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pic>
        <p:nvPicPr>
          <p:cNvPr id="361" name="Google Shape;361;p22"/>
          <p:cNvPicPr preferRelativeResize="0"/>
          <p:nvPr/>
        </p:nvPicPr>
        <p:blipFill rotWithShape="1">
          <a:blip r:embed="rId4">
            <a:alphaModFix/>
          </a:blip>
          <a:srcRect b="0" l="0" r="0" t="0"/>
          <a:stretch/>
        </p:blipFill>
        <p:spPr>
          <a:xfrm>
            <a:off x="6429375" y="1776625"/>
            <a:ext cx="5721325" cy="3811842"/>
          </a:xfrm>
          <a:prstGeom prst="rect">
            <a:avLst/>
          </a:prstGeom>
          <a:noFill/>
          <a:ln>
            <a:noFill/>
          </a:ln>
        </p:spPr>
      </p:pic>
      <p:sp>
        <p:nvSpPr>
          <p:cNvPr id="362" name="Google Shape;362;p22"/>
          <p:cNvSpPr/>
          <p:nvPr/>
        </p:nvSpPr>
        <p:spPr>
          <a:xfrm>
            <a:off x="8500150" y="4687775"/>
            <a:ext cx="867900" cy="679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363" name="Google Shape;363;p22"/>
          <p:cNvSpPr/>
          <p:nvPr/>
        </p:nvSpPr>
        <p:spPr>
          <a:xfrm>
            <a:off x="5676400" y="2900000"/>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364" name="Google Shape;364;p22"/>
          <p:cNvSpPr/>
          <p:nvPr/>
        </p:nvSpPr>
        <p:spPr>
          <a:xfrm>
            <a:off x="4254380" y="2633921"/>
            <a:ext cx="9359442" cy="58498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관리자는 공지 등록이 상단 메뉴에 나타남</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1000"/>
                                        <p:tgtEl>
                                          <p:spTgt spid="363"/>
                                        </p:tgtEl>
                                        <p:attrNameLst>
                                          <p:attrName>ppt_w</p:attrName>
                                        </p:attrNameLst>
                                      </p:cBhvr>
                                      <p:tavLst>
                                        <p:tav fmla="" tm="0">
                                          <p:val>
                                            <p:strVal val="0"/>
                                          </p:val>
                                        </p:tav>
                                        <p:tav fmla="" tm="100000">
                                          <p:val>
                                            <p:strVal val="#ppt_w"/>
                                          </p:val>
                                        </p:tav>
                                      </p:tavLst>
                                    </p:anim>
                                    <p:anim calcmode="lin" valueType="num">
                                      <p:cBhvr additive="base">
                                        <p:cTn dur="1000"/>
                                        <p:tgtEl>
                                          <p:spTgt spid="363"/>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000"/>
                                        <p:tgtEl>
                                          <p:spTgt spid="362"/>
                                        </p:tgtEl>
                                        <p:attrNameLst>
                                          <p:attrName>ppt_w</p:attrName>
                                        </p:attrNameLst>
                                      </p:cBhvr>
                                      <p:tavLst>
                                        <p:tav fmla="" tm="0">
                                          <p:val>
                                            <p:strVal val="0"/>
                                          </p:val>
                                        </p:tav>
                                        <p:tav fmla="" tm="100000">
                                          <p:val>
                                            <p:strVal val="#ppt_w"/>
                                          </p:val>
                                        </p:tav>
                                      </p:tavLst>
                                    </p:anim>
                                    <p:anim calcmode="lin" valueType="num">
                                      <p:cBhvr additive="base">
                                        <p:cTn dur="1000"/>
                                        <p:tgtEl>
                                          <p:spTgt spid="362"/>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1000"/>
                                        <p:tgtEl>
                                          <p:spTgt spid="360"/>
                                        </p:tgtEl>
                                        <p:attrNameLst>
                                          <p:attrName>ppt_w</p:attrName>
                                        </p:attrNameLst>
                                      </p:cBhvr>
                                      <p:tavLst>
                                        <p:tav fmla="" tm="0">
                                          <p:val>
                                            <p:strVal val="0"/>
                                          </p:val>
                                        </p:tav>
                                        <p:tav fmla="" tm="100000">
                                          <p:val>
                                            <p:strVal val="#ppt_w"/>
                                          </p:val>
                                        </p:tav>
                                      </p:tavLst>
                                    </p:anim>
                                    <p:anim calcmode="lin" valueType="num">
                                      <p:cBhvr additive="base">
                                        <p:cTn dur="1000"/>
                                        <p:tgtEl>
                                          <p:spTgt spid="3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3"/>
          <p:cNvSpPr txBox="1"/>
          <p:nvPr/>
        </p:nvSpPr>
        <p:spPr>
          <a:xfrm>
            <a:off x="1481522" y="5418213"/>
            <a:ext cx="9935100" cy="4188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A5A5A5"/>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directly.Please replace text, click add relevant headline, modify the text content, also can copy your content to this directly.Please replace text, click add relevant headline, modify the text content, also can copy your content to this directly.Please replace text, click add relevant headline, modify the text content, also can copy your content to this directly.</a:t>
            </a:r>
            <a:endParaRPr b="0" i="0" sz="1400" u="none" cap="none" strike="noStrike">
              <a:solidFill>
                <a:srgbClr val="000000"/>
              </a:solidFill>
              <a:latin typeface="Arial"/>
              <a:ea typeface="Arial"/>
              <a:cs typeface="Arial"/>
              <a:sym typeface="Arial"/>
            </a:endParaRPr>
          </a:p>
        </p:txBody>
      </p:sp>
      <p:cxnSp>
        <p:nvCxnSpPr>
          <p:cNvPr id="371" name="Google Shape;371;p23"/>
          <p:cNvCxnSpPr/>
          <p:nvPr/>
        </p:nvCxnSpPr>
        <p:spPr>
          <a:xfrm>
            <a:off x="1481522" y="5179678"/>
            <a:ext cx="9935100" cy="0"/>
          </a:xfrm>
          <a:prstGeom prst="straightConnector1">
            <a:avLst/>
          </a:prstGeom>
          <a:noFill/>
          <a:ln cap="flat" cmpd="sng" w="25400">
            <a:solidFill>
              <a:srgbClr val="BFBFBF"/>
            </a:solidFill>
            <a:prstDash val="solid"/>
            <a:miter lim="800000"/>
            <a:headEnd len="sm" w="sm" type="none"/>
            <a:tailEnd len="sm" w="sm" type="none"/>
          </a:ln>
        </p:spPr>
      </p:cxnSp>
      <p:sp>
        <p:nvSpPr>
          <p:cNvPr id="372" name="Google Shape;372;p23"/>
          <p:cNvSpPr txBox="1"/>
          <p:nvPr/>
        </p:nvSpPr>
        <p:spPr>
          <a:xfrm>
            <a:off x="2322074" y="319875"/>
            <a:ext cx="4947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게시판 기능 구현</a:t>
            </a:r>
            <a:r>
              <a:rPr b="0" i="0" lang="ko-KR" sz="2400" u="none" cap="none" strike="noStrike">
                <a:solidFill>
                  <a:schemeClr val="lt1"/>
                </a:solidFill>
                <a:latin typeface="Impact"/>
                <a:ea typeface="Impact"/>
                <a:cs typeface="Impact"/>
                <a:sym typeface="Impact"/>
              </a:rPr>
              <a:t> : 사내 공지</a:t>
            </a:r>
            <a:endParaRPr b="0" i="0" sz="2400" u="none" cap="none" strike="noStrike">
              <a:solidFill>
                <a:schemeClr val="lt1"/>
              </a:solidFill>
              <a:latin typeface="Impact"/>
              <a:ea typeface="Impact"/>
              <a:cs typeface="Impact"/>
              <a:sym typeface="Impact"/>
            </a:endParaRPr>
          </a:p>
        </p:txBody>
      </p:sp>
      <p:pic>
        <p:nvPicPr>
          <p:cNvPr id="373" name="Google Shape;373;p23"/>
          <p:cNvPicPr preferRelativeResize="0"/>
          <p:nvPr/>
        </p:nvPicPr>
        <p:blipFill rotWithShape="1">
          <a:blip r:embed="rId3">
            <a:alphaModFix/>
          </a:blip>
          <a:srcRect b="0" l="0" r="0" t="0"/>
          <a:stretch/>
        </p:blipFill>
        <p:spPr>
          <a:xfrm>
            <a:off x="90863" y="1384300"/>
            <a:ext cx="6868875" cy="4658049"/>
          </a:xfrm>
          <a:prstGeom prst="rect">
            <a:avLst/>
          </a:prstGeom>
          <a:noFill/>
          <a:ln>
            <a:noFill/>
          </a:ln>
        </p:spPr>
      </p:pic>
      <p:pic>
        <p:nvPicPr>
          <p:cNvPr id="374" name="Google Shape;374;p23"/>
          <p:cNvPicPr preferRelativeResize="0"/>
          <p:nvPr/>
        </p:nvPicPr>
        <p:blipFill rotWithShape="1">
          <a:blip r:embed="rId4">
            <a:alphaModFix/>
          </a:blip>
          <a:srcRect b="0" l="0" r="0" t="0"/>
          <a:stretch/>
        </p:blipFill>
        <p:spPr>
          <a:xfrm>
            <a:off x="6221175" y="1048025"/>
            <a:ext cx="6352649" cy="6231425"/>
          </a:xfrm>
          <a:prstGeom prst="rect">
            <a:avLst/>
          </a:prstGeom>
          <a:noFill/>
          <a:ln>
            <a:noFill/>
          </a:ln>
        </p:spPr>
      </p:pic>
      <p:sp>
        <p:nvSpPr>
          <p:cNvPr id="375" name="Google Shape;375;p23"/>
          <p:cNvSpPr/>
          <p:nvPr/>
        </p:nvSpPr>
        <p:spPr>
          <a:xfrm flipH="1" rot="10800000">
            <a:off x="7321725" y="6370450"/>
            <a:ext cx="498600" cy="492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376" name="Google Shape;376;p23"/>
          <p:cNvSpPr/>
          <p:nvPr/>
        </p:nvSpPr>
        <p:spPr>
          <a:xfrm>
            <a:off x="659125" y="5418225"/>
            <a:ext cx="5963652" cy="1025244"/>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사내 공지는 직원들만 이용이 가능 하며 관리자만이 작성 할 수 있다.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첨부 기능을 넣어서 올리면 이미지를 볼 수 있고 첨부 파일 다운 로드도 가능 하다.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또한 파일 이름이 중복 될 때 덮어 쓰이는  오류를 없앴다.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1000"/>
                                        <p:tgtEl>
                                          <p:spTgt spid="375"/>
                                        </p:tgtEl>
                                        <p:attrNameLst>
                                          <p:attrName>ppt_w</p:attrName>
                                        </p:attrNameLst>
                                      </p:cBhvr>
                                      <p:tavLst>
                                        <p:tav fmla="" tm="0">
                                          <p:val>
                                            <p:strVal val="0"/>
                                          </p:val>
                                        </p:tav>
                                        <p:tav fmla="" tm="100000">
                                          <p:val>
                                            <p:strVal val="#ppt_w"/>
                                          </p:val>
                                        </p:tav>
                                      </p:tavLst>
                                    </p:anim>
                                    <p:anim calcmode="lin" valueType="num">
                                      <p:cBhvr additive="base">
                                        <p:cTn dur="1000"/>
                                        <p:tgtEl>
                                          <p:spTgt spid="37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4"/>
          <p:cNvSpPr/>
          <p:nvPr/>
        </p:nvSpPr>
        <p:spPr>
          <a:xfrm>
            <a:off x="8980393" y="2900894"/>
            <a:ext cx="284100" cy="2841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83" name="Google Shape;383;p24"/>
          <p:cNvSpPr/>
          <p:nvPr/>
        </p:nvSpPr>
        <p:spPr>
          <a:xfrm>
            <a:off x="9429612" y="2864493"/>
            <a:ext cx="19644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a:t>
            </a:r>
            <a:endParaRPr b="0" i="0" sz="800" u="none" cap="none" strike="noStrike">
              <a:solidFill>
                <a:srgbClr val="A5A5A5"/>
              </a:solidFill>
              <a:latin typeface="Arial"/>
              <a:ea typeface="Arial"/>
              <a:cs typeface="Arial"/>
              <a:sym typeface="Arial"/>
            </a:endParaRPr>
          </a:p>
        </p:txBody>
      </p:sp>
      <p:sp>
        <p:nvSpPr>
          <p:cNvPr id="384" name="Google Shape;384;p24"/>
          <p:cNvSpPr/>
          <p:nvPr/>
        </p:nvSpPr>
        <p:spPr>
          <a:xfrm>
            <a:off x="8980393" y="3508281"/>
            <a:ext cx="284100" cy="2841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85" name="Google Shape;385;p24"/>
          <p:cNvSpPr/>
          <p:nvPr/>
        </p:nvSpPr>
        <p:spPr>
          <a:xfrm>
            <a:off x="9441056" y="3483177"/>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a:t>
            </a:r>
            <a:endParaRPr b="0" i="0" sz="800" u="none" cap="none" strike="noStrike">
              <a:solidFill>
                <a:srgbClr val="A5A5A5"/>
              </a:solidFill>
              <a:latin typeface="Arial"/>
              <a:ea typeface="Arial"/>
              <a:cs typeface="Arial"/>
              <a:sym typeface="Arial"/>
            </a:endParaRPr>
          </a:p>
        </p:txBody>
      </p:sp>
      <p:sp>
        <p:nvSpPr>
          <p:cNvPr id="386" name="Google Shape;386;p24"/>
          <p:cNvSpPr/>
          <p:nvPr/>
        </p:nvSpPr>
        <p:spPr>
          <a:xfrm>
            <a:off x="8980393" y="4115669"/>
            <a:ext cx="284100" cy="28410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387" name="Google Shape;387;p24"/>
          <p:cNvSpPr/>
          <p:nvPr/>
        </p:nvSpPr>
        <p:spPr>
          <a:xfrm>
            <a:off x="9441056" y="4101861"/>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a:t>
            </a:r>
            <a:endParaRPr b="0" i="0" sz="800" u="none" cap="none" strike="noStrike">
              <a:solidFill>
                <a:srgbClr val="A5A5A5"/>
              </a:solidFill>
              <a:latin typeface="Arial"/>
              <a:ea typeface="Arial"/>
              <a:cs typeface="Arial"/>
              <a:sym typeface="Arial"/>
            </a:endParaRPr>
          </a:p>
        </p:txBody>
      </p:sp>
      <p:sp>
        <p:nvSpPr>
          <p:cNvPr id="388" name="Google Shape;388;p24"/>
          <p:cNvSpPr txBox="1"/>
          <p:nvPr/>
        </p:nvSpPr>
        <p:spPr>
          <a:xfrm>
            <a:off x="1481522" y="5418213"/>
            <a:ext cx="9935100" cy="4188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A5A5A5"/>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directly.Please replace text, click add relevant headline, modify the text content, also can copy your content to this directly.Please replace text, click add relevant headline, modify the text content, also can copy your content to this directly.Please replace text, click add relevant headline, modify the text content, also can copy your content to this directly.</a:t>
            </a:r>
            <a:endParaRPr b="0" i="0" sz="1400" u="none" cap="none" strike="noStrike">
              <a:solidFill>
                <a:srgbClr val="000000"/>
              </a:solidFill>
              <a:latin typeface="Arial"/>
              <a:ea typeface="Arial"/>
              <a:cs typeface="Arial"/>
              <a:sym typeface="Arial"/>
            </a:endParaRPr>
          </a:p>
        </p:txBody>
      </p:sp>
      <p:cxnSp>
        <p:nvCxnSpPr>
          <p:cNvPr id="389" name="Google Shape;389;p24"/>
          <p:cNvCxnSpPr/>
          <p:nvPr/>
        </p:nvCxnSpPr>
        <p:spPr>
          <a:xfrm>
            <a:off x="1481522" y="5179678"/>
            <a:ext cx="9935100" cy="0"/>
          </a:xfrm>
          <a:prstGeom prst="straightConnector1">
            <a:avLst/>
          </a:prstGeom>
          <a:noFill/>
          <a:ln cap="flat" cmpd="sng" w="25400">
            <a:solidFill>
              <a:srgbClr val="BFBFBF"/>
            </a:solidFill>
            <a:prstDash val="solid"/>
            <a:miter lim="800000"/>
            <a:headEnd len="sm" w="sm" type="none"/>
            <a:tailEnd len="sm" w="sm" type="none"/>
          </a:ln>
        </p:spPr>
      </p:cxnSp>
      <p:sp>
        <p:nvSpPr>
          <p:cNvPr id="390" name="Google Shape;390;p24"/>
          <p:cNvSpPr txBox="1"/>
          <p:nvPr/>
        </p:nvSpPr>
        <p:spPr>
          <a:xfrm>
            <a:off x="2143125" y="343675"/>
            <a:ext cx="79062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게시판 기능 구현</a:t>
            </a:r>
            <a:r>
              <a:rPr b="0" i="0" lang="ko-KR" sz="2400" u="none" cap="none" strike="noStrike">
                <a:solidFill>
                  <a:schemeClr val="lt1"/>
                </a:solidFill>
                <a:latin typeface="Impact"/>
                <a:ea typeface="Impact"/>
                <a:cs typeface="Impact"/>
                <a:sym typeface="Impact"/>
              </a:rPr>
              <a:t> : 고객의 불만을 들어줄 VOC  1:1 게시판</a:t>
            </a:r>
            <a:endParaRPr b="0" i="0" sz="2400" u="none" cap="none" strike="noStrike">
              <a:solidFill>
                <a:schemeClr val="lt1"/>
              </a:solidFill>
              <a:latin typeface="Impact"/>
              <a:ea typeface="Impact"/>
              <a:cs typeface="Impact"/>
              <a:sym typeface="Impact"/>
            </a:endParaRPr>
          </a:p>
        </p:txBody>
      </p:sp>
      <p:pic>
        <p:nvPicPr>
          <p:cNvPr id="391" name="Google Shape;391;p24"/>
          <p:cNvPicPr preferRelativeResize="0"/>
          <p:nvPr/>
        </p:nvPicPr>
        <p:blipFill rotWithShape="1">
          <a:blip r:embed="rId3">
            <a:alphaModFix/>
          </a:blip>
          <a:srcRect b="0" l="0" r="0" t="0"/>
          <a:stretch/>
        </p:blipFill>
        <p:spPr>
          <a:xfrm>
            <a:off x="424775" y="1532362"/>
            <a:ext cx="6626025" cy="5450725"/>
          </a:xfrm>
          <a:prstGeom prst="rect">
            <a:avLst/>
          </a:prstGeom>
          <a:noFill/>
          <a:ln>
            <a:noFill/>
          </a:ln>
        </p:spPr>
      </p:pic>
      <p:pic>
        <p:nvPicPr>
          <p:cNvPr id="392" name="Google Shape;392;p24"/>
          <p:cNvPicPr preferRelativeResize="0"/>
          <p:nvPr/>
        </p:nvPicPr>
        <p:blipFill rotWithShape="1">
          <a:blip r:embed="rId4">
            <a:alphaModFix/>
          </a:blip>
          <a:srcRect b="0" l="0" r="0" t="0"/>
          <a:stretch/>
        </p:blipFill>
        <p:spPr>
          <a:xfrm>
            <a:off x="6415275" y="1450801"/>
            <a:ext cx="5977426" cy="5108375"/>
          </a:xfrm>
          <a:prstGeom prst="rect">
            <a:avLst/>
          </a:prstGeom>
          <a:noFill/>
          <a:ln>
            <a:noFill/>
          </a:ln>
        </p:spPr>
      </p:pic>
      <p:sp>
        <p:nvSpPr>
          <p:cNvPr id="393" name="Google Shape;393;p24"/>
          <p:cNvSpPr/>
          <p:nvPr/>
        </p:nvSpPr>
        <p:spPr>
          <a:xfrm flipH="1" rot="10800000">
            <a:off x="7766300" y="2586650"/>
            <a:ext cx="498600" cy="492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394" name="Google Shape;394;p24"/>
          <p:cNvSpPr/>
          <p:nvPr/>
        </p:nvSpPr>
        <p:spPr>
          <a:xfrm flipH="1" rot="10800000">
            <a:off x="7766300" y="5563325"/>
            <a:ext cx="498600" cy="492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395" name="Google Shape;395;p24"/>
          <p:cNvSpPr/>
          <p:nvPr/>
        </p:nvSpPr>
        <p:spPr>
          <a:xfrm flipH="1" rot="10800000">
            <a:off x="3906100" y="6403675"/>
            <a:ext cx="498600" cy="492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396" name="Google Shape;396;p24"/>
          <p:cNvSpPr/>
          <p:nvPr/>
        </p:nvSpPr>
        <p:spPr>
          <a:xfrm>
            <a:off x="4884480" y="6439271"/>
            <a:ext cx="9359442" cy="58498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voc 는 1:1 게시판으로 작성자와 관리자만이 소통 할 수 있게 제한을 걸었다. </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세션을 통해 작성자 아이디로 넘어오고 오로지 자신의 작성글만 전체 조회 가능하다. </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1000"/>
                                        <p:tgtEl>
                                          <p:spTgt spid="393"/>
                                        </p:tgtEl>
                                        <p:attrNameLst>
                                          <p:attrName>ppt_w</p:attrName>
                                        </p:attrNameLst>
                                      </p:cBhvr>
                                      <p:tavLst>
                                        <p:tav fmla="" tm="0">
                                          <p:val>
                                            <p:strVal val="0"/>
                                          </p:val>
                                        </p:tav>
                                        <p:tav fmla="" tm="100000">
                                          <p:val>
                                            <p:strVal val="#ppt_w"/>
                                          </p:val>
                                        </p:tav>
                                      </p:tavLst>
                                    </p:anim>
                                    <p:anim calcmode="lin" valueType="num">
                                      <p:cBhvr additive="base">
                                        <p:cTn dur="1000"/>
                                        <p:tgtEl>
                                          <p:spTgt spid="39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1000"/>
                                        <p:tgtEl>
                                          <p:spTgt spid="394"/>
                                        </p:tgtEl>
                                        <p:attrNameLst>
                                          <p:attrName>ppt_w</p:attrName>
                                        </p:attrNameLst>
                                      </p:cBhvr>
                                      <p:tavLst>
                                        <p:tav fmla="" tm="0">
                                          <p:val>
                                            <p:strVal val="0"/>
                                          </p:val>
                                        </p:tav>
                                        <p:tav fmla="" tm="100000">
                                          <p:val>
                                            <p:strVal val="#ppt_w"/>
                                          </p:val>
                                        </p:tav>
                                      </p:tavLst>
                                    </p:anim>
                                    <p:anim calcmode="lin" valueType="num">
                                      <p:cBhvr additive="base">
                                        <p:cTn dur="1000"/>
                                        <p:tgtEl>
                                          <p:spTgt spid="394"/>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1000"/>
                                        <p:tgtEl>
                                          <p:spTgt spid="395"/>
                                        </p:tgtEl>
                                        <p:attrNameLst>
                                          <p:attrName>ppt_w</p:attrName>
                                        </p:attrNameLst>
                                      </p:cBhvr>
                                      <p:tavLst>
                                        <p:tav fmla="" tm="0">
                                          <p:val>
                                            <p:strVal val="0"/>
                                          </p:val>
                                        </p:tav>
                                        <p:tav fmla="" tm="100000">
                                          <p:val>
                                            <p:strVal val="#ppt_w"/>
                                          </p:val>
                                        </p:tav>
                                      </p:tavLst>
                                    </p:anim>
                                    <p:anim calcmode="lin" valueType="num">
                                      <p:cBhvr additive="base">
                                        <p:cTn dur="1000"/>
                                        <p:tgtEl>
                                          <p:spTgt spid="39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5"/>
          <p:cNvSpPr/>
          <p:nvPr/>
        </p:nvSpPr>
        <p:spPr>
          <a:xfrm>
            <a:off x="8980393" y="2900894"/>
            <a:ext cx="284100" cy="2841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03" name="Google Shape;403;p25"/>
          <p:cNvSpPr/>
          <p:nvPr/>
        </p:nvSpPr>
        <p:spPr>
          <a:xfrm>
            <a:off x="9429612" y="2864493"/>
            <a:ext cx="19644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a:t>
            </a:r>
            <a:endParaRPr b="0" i="0" sz="800" u="none" cap="none" strike="noStrike">
              <a:solidFill>
                <a:srgbClr val="A5A5A5"/>
              </a:solidFill>
              <a:latin typeface="Arial"/>
              <a:ea typeface="Arial"/>
              <a:cs typeface="Arial"/>
              <a:sym typeface="Arial"/>
            </a:endParaRPr>
          </a:p>
        </p:txBody>
      </p:sp>
      <p:sp>
        <p:nvSpPr>
          <p:cNvPr id="404" name="Google Shape;404;p25"/>
          <p:cNvSpPr/>
          <p:nvPr/>
        </p:nvSpPr>
        <p:spPr>
          <a:xfrm>
            <a:off x="8980393" y="3508281"/>
            <a:ext cx="284100" cy="2841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05" name="Google Shape;405;p25"/>
          <p:cNvSpPr/>
          <p:nvPr/>
        </p:nvSpPr>
        <p:spPr>
          <a:xfrm>
            <a:off x="9441056" y="3483177"/>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a:t>
            </a:r>
            <a:endParaRPr b="0" i="0" sz="800" u="none" cap="none" strike="noStrike">
              <a:solidFill>
                <a:srgbClr val="A5A5A5"/>
              </a:solidFill>
              <a:latin typeface="Arial"/>
              <a:ea typeface="Arial"/>
              <a:cs typeface="Arial"/>
              <a:sym typeface="Arial"/>
            </a:endParaRPr>
          </a:p>
        </p:txBody>
      </p:sp>
      <p:sp>
        <p:nvSpPr>
          <p:cNvPr id="406" name="Google Shape;406;p25"/>
          <p:cNvSpPr/>
          <p:nvPr/>
        </p:nvSpPr>
        <p:spPr>
          <a:xfrm>
            <a:off x="8980393" y="4115669"/>
            <a:ext cx="284100" cy="28410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07" name="Google Shape;407;p25"/>
          <p:cNvSpPr/>
          <p:nvPr/>
        </p:nvSpPr>
        <p:spPr>
          <a:xfrm>
            <a:off x="9441056" y="4101861"/>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a:t>
            </a:r>
            <a:endParaRPr b="0" i="0" sz="800" u="none" cap="none" strike="noStrike">
              <a:solidFill>
                <a:srgbClr val="A5A5A5"/>
              </a:solidFill>
              <a:latin typeface="Arial"/>
              <a:ea typeface="Arial"/>
              <a:cs typeface="Arial"/>
              <a:sym typeface="Arial"/>
            </a:endParaRPr>
          </a:p>
        </p:txBody>
      </p:sp>
      <p:sp>
        <p:nvSpPr>
          <p:cNvPr id="408" name="Google Shape;408;p25"/>
          <p:cNvSpPr txBox="1"/>
          <p:nvPr/>
        </p:nvSpPr>
        <p:spPr>
          <a:xfrm>
            <a:off x="1481522" y="5418213"/>
            <a:ext cx="9935100" cy="4188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A5A5A5"/>
              </a:buClr>
              <a:buSzPts val="800"/>
              <a:buFont typeface="Arial"/>
              <a:buNone/>
            </a:pPr>
            <a:r>
              <a:rPr b="0" i="0" lang="ko-KR" sz="800" u="none" cap="none" strike="noStrike">
                <a:solidFill>
                  <a:srgbClr val="A5A5A5"/>
                </a:solidFill>
                <a:latin typeface="Arial"/>
                <a:ea typeface="Arial"/>
                <a:cs typeface="Arial"/>
                <a:sym typeface="Arial"/>
              </a:rPr>
              <a:t>Please replace text, click add relevant headline, modify the text content, also can copy your content to this directly.Please replace text, click add relevant headline, modify the text content, also can copy your content to this directly.Please replace text, click add relevant headline, modify the text content, also can copy your content to this directly.Please replace text, click add relevant headline, modify the text content, also can copy your content to this directly.</a:t>
            </a:r>
            <a:endParaRPr b="0" i="0" sz="1400" u="none" cap="none" strike="noStrike">
              <a:solidFill>
                <a:srgbClr val="000000"/>
              </a:solidFill>
              <a:latin typeface="Arial"/>
              <a:ea typeface="Arial"/>
              <a:cs typeface="Arial"/>
              <a:sym typeface="Arial"/>
            </a:endParaRPr>
          </a:p>
        </p:txBody>
      </p:sp>
      <p:cxnSp>
        <p:nvCxnSpPr>
          <p:cNvPr id="409" name="Google Shape;409;p25"/>
          <p:cNvCxnSpPr/>
          <p:nvPr/>
        </p:nvCxnSpPr>
        <p:spPr>
          <a:xfrm>
            <a:off x="1481522" y="5179678"/>
            <a:ext cx="9935100" cy="0"/>
          </a:xfrm>
          <a:prstGeom prst="straightConnector1">
            <a:avLst/>
          </a:prstGeom>
          <a:noFill/>
          <a:ln cap="flat" cmpd="sng" w="25400">
            <a:solidFill>
              <a:srgbClr val="BFBFBF"/>
            </a:solidFill>
            <a:prstDash val="solid"/>
            <a:miter lim="800000"/>
            <a:headEnd len="sm" w="sm" type="none"/>
            <a:tailEnd len="sm" w="sm" type="none"/>
          </a:ln>
        </p:spPr>
      </p:cxnSp>
      <p:sp>
        <p:nvSpPr>
          <p:cNvPr id="410" name="Google Shape;410;p25"/>
          <p:cNvSpPr txBox="1"/>
          <p:nvPr/>
        </p:nvSpPr>
        <p:spPr>
          <a:xfrm>
            <a:off x="2088225" y="333300"/>
            <a:ext cx="7554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게시판 기능 구현</a:t>
            </a:r>
            <a:r>
              <a:rPr b="0" i="0" lang="ko-KR" sz="2400" u="none" cap="none" strike="noStrike">
                <a:solidFill>
                  <a:schemeClr val="lt1"/>
                </a:solidFill>
                <a:latin typeface="Impact"/>
                <a:ea typeface="Impact"/>
                <a:cs typeface="Impact"/>
                <a:sym typeface="Impact"/>
              </a:rPr>
              <a:t> : 관리자와 소통 1:1 게시판</a:t>
            </a:r>
            <a:endParaRPr b="0" i="0" sz="2400" u="none" cap="none" strike="noStrike">
              <a:solidFill>
                <a:schemeClr val="lt1"/>
              </a:solidFill>
              <a:latin typeface="Impact"/>
              <a:ea typeface="Impact"/>
              <a:cs typeface="Impact"/>
              <a:sym typeface="Impact"/>
            </a:endParaRPr>
          </a:p>
        </p:txBody>
      </p:sp>
      <p:pic>
        <p:nvPicPr>
          <p:cNvPr id="411" name="Google Shape;411;p25"/>
          <p:cNvPicPr preferRelativeResize="0"/>
          <p:nvPr/>
        </p:nvPicPr>
        <p:blipFill rotWithShape="1">
          <a:blip r:embed="rId3">
            <a:alphaModFix/>
          </a:blip>
          <a:srcRect b="0" l="0" r="0" t="0"/>
          <a:stretch/>
        </p:blipFill>
        <p:spPr>
          <a:xfrm>
            <a:off x="5946549" y="1463576"/>
            <a:ext cx="6632324" cy="5077474"/>
          </a:xfrm>
          <a:prstGeom prst="rect">
            <a:avLst/>
          </a:prstGeom>
          <a:noFill/>
          <a:ln>
            <a:noFill/>
          </a:ln>
        </p:spPr>
      </p:pic>
      <p:pic>
        <p:nvPicPr>
          <p:cNvPr id="412" name="Google Shape;412;p25"/>
          <p:cNvPicPr preferRelativeResize="0"/>
          <p:nvPr/>
        </p:nvPicPr>
        <p:blipFill rotWithShape="1">
          <a:blip r:embed="rId4">
            <a:alphaModFix/>
          </a:blip>
          <a:srcRect b="0" l="0" r="0" t="0"/>
          <a:stretch/>
        </p:blipFill>
        <p:spPr>
          <a:xfrm>
            <a:off x="261725" y="1418275"/>
            <a:ext cx="6745901" cy="5122775"/>
          </a:xfrm>
          <a:prstGeom prst="rect">
            <a:avLst/>
          </a:prstGeom>
          <a:noFill/>
          <a:ln>
            <a:noFill/>
          </a:ln>
        </p:spPr>
      </p:pic>
      <p:sp>
        <p:nvSpPr>
          <p:cNvPr id="413" name="Google Shape;413;p25"/>
          <p:cNvSpPr/>
          <p:nvPr/>
        </p:nvSpPr>
        <p:spPr>
          <a:xfrm flipH="1" rot="10800000">
            <a:off x="5520550" y="4288600"/>
            <a:ext cx="426000" cy="396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414" name="Google Shape;414;p25"/>
          <p:cNvSpPr/>
          <p:nvPr/>
        </p:nvSpPr>
        <p:spPr>
          <a:xfrm flipH="1" rot="10800000">
            <a:off x="2513550" y="3756099"/>
            <a:ext cx="445800" cy="457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415" name="Google Shape;415;p25"/>
          <p:cNvSpPr/>
          <p:nvPr/>
        </p:nvSpPr>
        <p:spPr>
          <a:xfrm>
            <a:off x="1179102" y="5674753"/>
            <a:ext cx="5084370" cy="1107270"/>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관리자는 관리자 페이지에서 전체 작성자의 글을 </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확인 할 수 있고 글 삭제와 답변 수정이 가능하다. </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답변을 작성하면 답변 상태가 대기에서 답변 완료로 변한다.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sp>
        <p:nvSpPr>
          <p:cNvPr id="416" name="Google Shape;416;p25"/>
          <p:cNvSpPr/>
          <p:nvPr/>
        </p:nvSpPr>
        <p:spPr>
          <a:xfrm flipH="1" rot="10800000">
            <a:off x="8765900" y="4543563"/>
            <a:ext cx="498600" cy="492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1000"/>
                                        <p:tgtEl>
                                          <p:spTgt spid="414"/>
                                        </p:tgtEl>
                                        <p:attrNameLst>
                                          <p:attrName>ppt_w</p:attrName>
                                        </p:attrNameLst>
                                      </p:cBhvr>
                                      <p:tavLst>
                                        <p:tav fmla="" tm="0">
                                          <p:val>
                                            <p:strVal val="0"/>
                                          </p:val>
                                        </p:tav>
                                        <p:tav fmla="" tm="100000">
                                          <p:val>
                                            <p:strVal val="#ppt_w"/>
                                          </p:val>
                                        </p:tav>
                                      </p:tavLst>
                                    </p:anim>
                                    <p:anim calcmode="lin" valueType="num">
                                      <p:cBhvr additive="base">
                                        <p:cTn dur="1000"/>
                                        <p:tgtEl>
                                          <p:spTgt spid="41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1000"/>
                                        <p:tgtEl>
                                          <p:spTgt spid="416"/>
                                        </p:tgtEl>
                                        <p:attrNameLst>
                                          <p:attrName>ppt_w</p:attrName>
                                        </p:attrNameLst>
                                      </p:cBhvr>
                                      <p:tavLst>
                                        <p:tav fmla="" tm="0">
                                          <p:val>
                                            <p:strVal val="0"/>
                                          </p:val>
                                        </p:tav>
                                        <p:tav fmla="" tm="100000">
                                          <p:val>
                                            <p:strVal val="#ppt_w"/>
                                          </p:val>
                                        </p:tav>
                                      </p:tavLst>
                                    </p:anim>
                                    <p:anim calcmode="lin" valueType="num">
                                      <p:cBhvr additive="base">
                                        <p:cTn dur="1000"/>
                                        <p:tgtEl>
                                          <p:spTgt spid="41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1000"/>
                                        <p:tgtEl>
                                          <p:spTgt spid="413"/>
                                        </p:tgtEl>
                                        <p:attrNameLst>
                                          <p:attrName>ppt_w</p:attrName>
                                        </p:attrNameLst>
                                      </p:cBhvr>
                                      <p:tavLst>
                                        <p:tav fmla="" tm="0">
                                          <p:val>
                                            <p:strVal val="0"/>
                                          </p:val>
                                        </p:tav>
                                        <p:tav fmla="" tm="100000">
                                          <p:val>
                                            <p:strVal val="#ppt_w"/>
                                          </p:val>
                                        </p:tav>
                                      </p:tavLst>
                                    </p:anim>
                                    <p:anim calcmode="lin" valueType="num">
                                      <p:cBhvr additive="base">
                                        <p:cTn dur="1000"/>
                                        <p:tgtEl>
                                          <p:spTgt spid="41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26"/>
          <p:cNvPicPr preferRelativeResize="0"/>
          <p:nvPr/>
        </p:nvPicPr>
        <p:blipFill rotWithShape="1">
          <a:blip r:embed="rId3">
            <a:alphaModFix/>
          </a:blip>
          <a:srcRect b="0" l="0" r="0" t="0"/>
          <a:stretch/>
        </p:blipFill>
        <p:spPr>
          <a:xfrm>
            <a:off x="6749575" y="1259875"/>
            <a:ext cx="5371600" cy="4958725"/>
          </a:xfrm>
          <a:prstGeom prst="rect">
            <a:avLst/>
          </a:prstGeom>
          <a:noFill/>
          <a:ln>
            <a:noFill/>
          </a:ln>
        </p:spPr>
      </p:pic>
      <p:cxnSp>
        <p:nvCxnSpPr>
          <p:cNvPr id="423" name="Google Shape;423;p26"/>
          <p:cNvCxnSpPr/>
          <p:nvPr/>
        </p:nvCxnSpPr>
        <p:spPr>
          <a:xfrm>
            <a:off x="1461822" y="6063278"/>
            <a:ext cx="9935100" cy="0"/>
          </a:xfrm>
          <a:prstGeom prst="straightConnector1">
            <a:avLst/>
          </a:prstGeom>
          <a:noFill/>
          <a:ln cap="flat" cmpd="sng" w="25400">
            <a:solidFill>
              <a:srgbClr val="BFBFBF"/>
            </a:solidFill>
            <a:prstDash val="solid"/>
            <a:miter lim="800000"/>
            <a:headEnd len="sm" w="sm" type="none"/>
            <a:tailEnd len="sm" w="sm" type="none"/>
          </a:ln>
        </p:spPr>
      </p:cxnSp>
      <p:sp>
        <p:nvSpPr>
          <p:cNvPr id="424" name="Google Shape;424;p26"/>
          <p:cNvSpPr txBox="1"/>
          <p:nvPr/>
        </p:nvSpPr>
        <p:spPr>
          <a:xfrm>
            <a:off x="2321725" y="331450"/>
            <a:ext cx="67779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게시판 기능 구현 </a:t>
            </a:r>
            <a:r>
              <a:rPr b="0" i="0" lang="ko-KR" sz="2400" u="none" cap="none" strike="noStrike">
                <a:solidFill>
                  <a:schemeClr val="lt1"/>
                </a:solidFill>
                <a:latin typeface="Impact"/>
                <a:ea typeface="Impact"/>
                <a:cs typeface="Impact"/>
                <a:sym typeface="Impact"/>
              </a:rPr>
              <a:t>: 유실물 게시판</a:t>
            </a:r>
            <a:endParaRPr b="0" i="0" sz="2400" u="none" cap="none" strike="noStrike">
              <a:solidFill>
                <a:schemeClr val="lt1"/>
              </a:solidFill>
              <a:latin typeface="Impact"/>
              <a:ea typeface="Impact"/>
              <a:cs typeface="Impact"/>
              <a:sym typeface="Impact"/>
            </a:endParaRPr>
          </a:p>
        </p:txBody>
      </p:sp>
      <p:sp>
        <p:nvSpPr>
          <p:cNvPr id="425" name="Google Shape;425;p26"/>
          <p:cNvSpPr/>
          <p:nvPr/>
        </p:nvSpPr>
        <p:spPr>
          <a:xfrm>
            <a:off x="2902030" y="6218596"/>
            <a:ext cx="9359442" cy="58498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pic>
        <p:nvPicPr>
          <p:cNvPr id="426" name="Google Shape;426;p26"/>
          <p:cNvPicPr preferRelativeResize="0"/>
          <p:nvPr/>
        </p:nvPicPr>
        <p:blipFill rotWithShape="1">
          <a:blip r:embed="rId4">
            <a:alphaModFix/>
          </a:blip>
          <a:srcRect b="0" l="0" r="0" t="0"/>
          <a:stretch/>
        </p:blipFill>
        <p:spPr>
          <a:xfrm>
            <a:off x="933200" y="2082837"/>
            <a:ext cx="5816375" cy="3893749"/>
          </a:xfrm>
          <a:prstGeom prst="rect">
            <a:avLst/>
          </a:prstGeom>
          <a:noFill/>
          <a:ln>
            <a:noFill/>
          </a:ln>
        </p:spPr>
      </p:pic>
      <p:sp>
        <p:nvSpPr>
          <p:cNvPr id="427" name="Google Shape;427;p26"/>
          <p:cNvSpPr/>
          <p:nvPr/>
        </p:nvSpPr>
        <p:spPr>
          <a:xfrm flipH="1" rot="10800000">
            <a:off x="4047200" y="5132700"/>
            <a:ext cx="498600" cy="492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428" name="Google Shape;428;p26"/>
          <p:cNvSpPr/>
          <p:nvPr/>
        </p:nvSpPr>
        <p:spPr>
          <a:xfrm>
            <a:off x="2143130" y="6218596"/>
            <a:ext cx="9359442" cy="58498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유실물 게시판은 직원(A/S등급)만 게시글을 등록 할 수 있기 때문에 사진 등록 버튼은 일반 회원 로그인시 보이지 않는다.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일반 회원은 조회만 가능 하며 유실물 정보가 담긴 사진을 보고 찾아 갈 수 있도록 하였다.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1000"/>
                                        <p:tgtEl>
                                          <p:spTgt spid="427"/>
                                        </p:tgtEl>
                                        <p:attrNameLst>
                                          <p:attrName>ppt_w</p:attrName>
                                        </p:attrNameLst>
                                      </p:cBhvr>
                                      <p:tavLst>
                                        <p:tav fmla="" tm="0">
                                          <p:val>
                                            <p:strVal val="0"/>
                                          </p:val>
                                        </p:tav>
                                        <p:tav fmla="" tm="100000">
                                          <p:val>
                                            <p:strVal val="#ppt_w"/>
                                          </p:val>
                                        </p:tav>
                                      </p:tavLst>
                                    </p:anim>
                                    <p:anim calcmode="lin" valueType="num">
                                      <p:cBhvr additive="base">
                                        <p:cTn dur="1000"/>
                                        <p:tgtEl>
                                          <p:spTgt spid="4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7"/>
          <p:cNvSpPr txBox="1"/>
          <p:nvPr/>
        </p:nvSpPr>
        <p:spPr>
          <a:xfrm>
            <a:off x="2527222" y="6052663"/>
            <a:ext cx="9935100" cy="95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500"/>
              <a:buFont typeface="Arial"/>
              <a:buNone/>
            </a:pPr>
            <a:r>
              <a:rPr b="1" i="0" lang="ko-KR" sz="1500" u="none" cap="none" strike="noStrike">
                <a:solidFill>
                  <a:srgbClr val="FF0000"/>
                </a:solidFill>
                <a:latin typeface="Arial"/>
                <a:ea typeface="Arial"/>
                <a:cs typeface="Arial"/>
                <a:sym typeface="Arial"/>
              </a:rPr>
              <a:t>엑셀을 활용해 경부,호남,강릉 3개의 노선 163개의 열차와 4090개의 운행정보를 생성하였다.  </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A5A5A5"/>
              </a:buClr>
              <a:buSzPts val="800"/>
              <a:buFont typeface="Arial"/>
              <a:buNone/>
            </a:pPr>
            <a:r>
              <a:t/>
            </a:r>
            <a:endParaRPr b="0" i="0" sz="800" u="none" cap="none" strike="noStrike">
              <a:solidFill>
                <a:srgbClr val="A5A5A5"/>
              </a:solidFill>
              <a:latin typeface="Arial"/>
              <a:ea typeface="Arial"/>
              <a:cs typeface="Arial"/>
              <a:sym typeface="Arial"/>
            </a:endParaRPr>
          </a:p>
        </p:txBody>
      </p:sp>
      <p:cxnSp>
        <p:nvCxnSpPr>
          <p:cNvPr id="435" name="Google Shape;435;p27"/>
          <p:cNvCxnSpPr/>
          <p:nvPr/>
        </p:nvCxnSpPr>
        <p:spPr>
          <a:xfrm>
            <a:off x="1461822" y="5766903"/>
            <a:ext cx="9935100" cy="0"/>
          </a:xfrm>
          <a:prstGeom prst="straightConnector1">
            <a:avLst/>
          </a:prstGeom>
          <a:noFill/>
          <a:ln cap="flat" cmpd="sng" w="25400">
            <a:solidFill>
              <a:srgbClr val="BFBFBF"/>
            </a:solidFill>
            <a:prstDash val="solid"/>
            <a:miter lim="800000"/>
            <a:headEnd len="sm" w="sm" type="none"/>
            <a:tailEnd len="sm" w="sm" type="none"/>
          </a:ln>
        </p:spPr>
      </p:cxnSp>
      <p:sp>
        <p:nvSpPr>
          <p:cNvPr id="436" name="Google Shape;436;p27"/>
          <p:cNvSpPr txBox="1"/>
          <p:nvPr/>
        </p:nvSpPr>
        <p:spPr>
          <a:xfrm>
            <a:off x="1958400" y="342575"/>
            <a:ext cx="4571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열차 운행  설계 및 분석 </a:t>
            </a:r>
            <a:endParaRPr b="1" i="0" sz="2500" u="none" cap="none" strike="noStrike">
              <a:solidFill>
                <a:schemeClr val="lt1"/>
              </a:solidFill>
              <a:latin typeface="Impact"/>
              <a:ea typeface="Impact"/>
              <a:cs typeface="Impact"/>
              <a:sym typeface="Impact"/>
            </a:endParaRPr>
          </a:p>
        </p:txBody>
      </p:sp>
      <p:pic>
        <p:nvPicPr>
          <p:cNvPr id="437" name="Google Shape;437;p27"/>
          <p:cNvPicPr preferRelativeResize="0"/>
          <p:nvPr/>
        </p:nvPicPr>
        <p:blipFill rotWithShape="1">
          <a:blip r:embed="rId3">
            <a:alphaModFix/>
          </a:blip>
          <a:srcRect b="0" l="0" r="0" t="0"/>
          <a:stretch/>
        </p:blipFill>
        <p:spPr>
          <a:xfrm>
            <a:off x="6953200" y="3872134"/>
            <a:ext cx="4056500" cy="1207750"/>
          </a:xfrm>
          <a:prstGeom prst="rect">
            <a:avLst/>
          </a:prstGeom>
          <a:noFill/>
          <a:ln>
            <a:noFill/>
          </a:ln>
        </p:spPr>
      </p:pic>
      <p:pic>
        <p:nvPicPr>
          <p:cNvPr id="438" name="Google Shape;438;p27"/>
          <p:cNvPicPr preferRelativeResize="0"/>
          <p:nvPr/>
        </p:nvPicPr>
        <p:blipFill rotWithShape="1">
          <a:blip r:embed="rId4">
            <a:alphaModFix/>
          </a:blip>
          <a:srcRect b="0" l="0" r="0" t="0"/>
          <a:stretch/>
        </p:blipFill>
        <p:spPr>
          <a:xfrm>
            <a:off x="1461825" y="1148800"/>
            <a:ext cx="4777301" cy="4273575"/>
          </a:xfrm>
          <a:prstGeom prst="rect">
            <a:avLst/>
          </a:prstGeom>
          <a:noFill/>
          <a:ln>
            <a:noFill/>
          </a:ln>
        </p:spPr>
      </p:pic>
      <p:pic>
        <p:nvPicPr>
          <p:cNvPr id="439" name="Google Shape;439;p27"/>
          <p:cNvPicPr preferRelativeResize="0"/>
          <p:nvPr/>
        </p:nvPicPr>
        <p:blipFill rotWithShape="1">
          <a:blip r:embed="rId5">
            <a:alphaModFix/>
          </a:blip>
          <a:srcRect b="0" l="0" r="0" t="0"/>
          <a:stretch/>
        </p:blipFill>
        <p:spPr>
          <a:xfrm>
            <a:off x="6953200" y="2283680"/>
            <a:ext cx="4056500" cy="1236395"/>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8"/>
          <p:cNvSpPr txBox="1"/>
          <p:nvPr/>
        </p:nvSpPr>
        <p:spPr>
          <a:xfrm>
            <a:off x="2355247" y="6007688"/>
            <a:ext cx="99351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열차 정보에서 좌석수와 열차번호와 종류를 insert한 후 </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가격은 운행 정보에서  update를 활용하여 실제운임 가격으로 각각 데이터를 넣었다. </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A5A5A5"/>
              </a:buClr>
              <a:buSzPts val="800"/>
              <a:buFont typeface="Arial"/>
              <a:buNone/>
            </a:pPr>
            <a:r>
              <a:t/>
            </a:r>
            <a:endParaRPr b="0" i="0" sz="800" u="none" cap="none" strike="noStrike">
              <a:solidFill>
                <a:srgbClr val="A5A5A5"/>
              </a:solidFill>
              <a:latin typeface="Arial"/>
              <a:ea typeface="Arial"/>
              <a:cs typeface="Arial"/>
              <a:sym typeface="Arial"/>
            </a:endParaRPr>
          </a:p>
        </p:txBody>
      </p:sp>
      <p:cxnSp>
        <p:nvCxnSpPr>
          <p:cNvPr id="446" name="Google Shape;446;p28"/>
          <p:cNvCxnSpPr/>
          <p:nvPr/>
        </p:nvCxnSpPr>
        <p:spPr>
          <a:xfrm>
            <a:off x="1461822" y="5766903"/>
            <a:ext cx="9935100" cy="0"/>
          </a:xfrm>
          <a:prstGeom prst="straightConnector1">
            <a:avLst/>
          </a:prstGeom>
          <a:noFill/>
          <a:ln cap="flat" cmpd="sng" w="25400">
            <a:solidFill>
              <a:srgbClr val="BFBFBF"/>
            </a:solidFill>
            <a:prstDash val="solid"/>
            <a:miter lim="800000"/>
            <a:headEnd len="sm" w="sm" type="none"/>
            <a:tailEnd len="sm" w="sm" type="none"/>
          </a:ln>
        </p:spPr>
      </p:cxnSp>
      <p:sp>
        <p:nvSpPr>
          <p:cNvPr id="447" name="Google Shape;447;p28"/>
          <p:cNvSpPr txBox="1"/>
          <p:nvPr/>
        </p:nvSpPr>
        <p:spPr>
          <a:xfrm>
            <a:off x="2143125" y="348025"/>
            <a:ext cx="45717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열차 운행  설계 및 분석</a:t>
            </a:r>
            <a:endParaRPr b="1" i="0" sz="2500" u="none" cap="none" strike="noStrike">
              <a:solidFill>
                <a:schemeClr val="lt1"/>
              </a:solidFill>
              <a:latin typeface="Impact"/>
              <a:ea typeface="Impact"/>
              <a:cs typeface="Impact"/>
              <a:sym typeface="Impact"/>
            </a:endParaRPr>
          </a:p>
        </p:txBody>
      </p:sp>
      <p:pic>
        <p:nvPicPr>
          <p:cNvPr id="448" name="Google Shape;448;p28"/>
          <p:cNvPicPr preferRelativeResize="0"/>
          <p:nvPr/>
        </p:nvPicPr>
        <p:blipFill rotWithShape="1">
          <a:blip r:embed="rId3">
            <a:alphaModFix/>
          </a:blip>
          <a:srcRect b="0" l="0" r="0" t="0"/>
          <a:stretch/>
        </p:blipFill>
        <p:spPr>
          <a:xfrm>
            <a:off x="1285675" y="1706563"/>
            <a:ext cx="6076950" cy="3819525"/>
          </a:xfrm>
          <a:prstGeom prst="rect">
            <a:avLst/>
          </a:prstGeom>
          <a:noFill/>
          <a:ln>
            <a:noFill/>
          </a:ln>
        </p:spPr>
      </p:pic>
      <p:pic>
        <p:nvPicPr>
          <p:cNvPr id="449" name="Google Shape;449;p28"/>
          <p:cNvPicPr preferRelativeResize="0"/>
          <p:nvPr/>
        </p:nvPicPr>
        <p:blipFill rotWithShape="1">
          <a:blip r:embed="rId4">
            <a:alphaModFix/>
          </a:blip>
          <a:srcRect b="0" l="0" r="0" t="0"/>
          <a:stretch/>
        </p:blipFill>
        <p:spPr>
          <a:xfrm>
            <a:off x="6790750" y="1761049"/>
            <a:ext cx="5015174" cy="3710575"/>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30"/>
          <p:cNvPicPr preferRelativeResize="0"/>
          <p:nvPr/>
        </p:nvPicPr>
        <p:blipFill rotWithShape="1">
          <a:blip r:embed="rId3">
            <a:alphaModFix/>
          </a:blip>
          <a:srcRect b="0" l="0" r="0" t="0"/>
          <a:stretch/>
        </p:blipFill>
        <p:spPr>
          <a:xfrm>
            <a:off x="175825" y="2409350"/>
            <a:ext cx="8114343" cy="3856718"/>
          </a:xfrm>
          <a:prstGeom prst="rect">
            <a:avLst/>
          </a:prstGeom>
          <a:noFill/>
          <a:ln>
            <a:noFill/>
          </a:ln>
        </p:spPr>
      </p:pic>
      <p:sp>
        <p:nvSpPr>
          <p:cNvPr id="456" name="Google Shape;456;p30"/>
          <p:cNvSpPr/>
          <p:nvPr/>
        </p:nvSpPr>
        <p:spPr>
          <a:xfrm>
            <a:off x="8433313" y="2714075"/>
            <a:ext cx="361800" cy="3969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57" name="Google Shape;457;p30"/>
          <p:cNvSpPr/>
          <p:nvPr/>
        </p:nvSpPr>
        <p:spPr>
          <a:xfrm>
            <a:off x="8938277" y="2714075"/>
            <a:ext cx="3394500" cy="6189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rPr b="1" i="0" lang="ko-KR" sz="1200" u="none" cap="none" strike="noStrike">
                <a:solidFill>
                  <a:srgbClr val="A5A5A5"/>
                </a:solidFill>
                <a:latin typeface="Arial"/>
                <a:ea typeface="Arial"/>
                <a:cs typeface="Arial"/>
                <a:sym typeface="Arial"/>
              </a:rPr>
              <a:t>열차 등록 시 </a:t>
            </a:r>
            <a:endParaRPr b="1" i="0" sz="12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1200"/>
              <a:buFont typeface="Arial"/>
              <a:buNone/>
            </a:pPr>
            <a:r>
              <a:rPr b="1" i="0" lang="ko-KR" sz="1200" u="none" cap="none" strike="noStrike">
                <a:solidFill>
                  <a:srgbClr val="A5A5A5"/>
                </a:solidFill>
                <a:latin typeface="Arial"/>
                <a:ea typeface="Arial"/>
                <a:cs typeface="Arial"/>
                <a:sym typeface="Arial"/>
              </a:rPr>
              <a:t>번호와 종류, 방향, 좌석을 입력 </a:t>
            </a:r>
            <a:endParaRPr b="1" i="0" sz="12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1200"/>
              <a:buFont typeface="Arial"/>
              <a:buNone/>
            </a:pPr>
            <a:r>
              <a:rPr b="1" i="0" lang="ko-KR" sz="1200" u="none" cap="none" strike="noStrike">
                <a:solidFill>
                  <a:srgbClr val="A5A5A5"/>
                </a:solidFill>
                <a:latin typeface="Arial"/>
                <a:ea typeface="Arial"/>
                <a:cs typeface="Arial"/>
                <a:sym typeface="Arial"/>
              </a:rPr>
              <a:t>좌석을 입력할때 등록된 좌석인지 아닌지 확인</a:t>
            </a:r>
            <a:endParaRPr b="1" i="0" sz="1200" u="none" cap="none" strike="noStrike">
              <a:solidFill>
                <a:srgbClr val="A5A5A5"/>
              </a:solidFill>
              <a:latin typeface="Arial"/>
              <a:ea typeface="Arial"/>
              <a:cs typeface="Arial"/>
              <a:sym typeface="Arial"/>
            </a:endParaRPr>
          </a:p>
        </p:txBody>
      </p:sp>
      <p:sp>
        <p:nvSpPr>
          <p:cNvPr id="458" name="Google Shape;458;p30"/>
          <p:cNvSpPr/>
          <p:nvPr/>
        </p:nvSpPr>
        <p:spPr>
          <a:xfrm>
            <a:off x="8433313" y="3828156"/>
            <a:ext cx="361800" cy="3969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59" name="Google Shape;459;p30"/>
          <p:cNvSpPr/>
          <p:nvPr/>
        </p:nvSpPr>
        <p:spPr>
          <a:xfrm>
            <a:off x="8865198" y="3833308"/>
            <a:ext cx="2853000" cy="6189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rPr b="1" i="0" lang="ko-KR" sz="1200" u="none" cap="none" strike="noStrike">
                <a:solidFill>
                  <a:srgbClr val="A5A5A5"/>
                </a:solidFill>
                <a:latin typeface="Arial"/>
                <a:ea typeface="Arial"/>
                <a:cs typeface="Arial"/>
                <a:sym typeface="Arial"/>
              </a:rPr>
              <a:t>운행정보 입력에서는 </a:t>
            </a:r>
            <a:endParaRPr b="1" i="0" sz="12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1200"/>
              <a:buFont typeface="Arial"/>
              <a:buNone/>
            </a:pPr>
            <a:r>
              <a:rPr b="1" i="0" lang="ko-KR" sz="1200" u="none" cap="none" strike="noStrike">
                <a:solidFill>
                  <a:srgbClr val="A5A5A5"/>
                </a:solidFill>
                <a:latin typeface="Arial"/>
                <a:ea typeface="Arial"/>
                <a:cs typeface="Arial"/>
                <a:sym typeface="Arial"/>
              </a:rPr>
              <a:t>출발지와 도착역 시간과 가격을 입력</a:t>
            </a:r>
            <a:endParaRPr b="1" i="0" sz="1200" u="none" cap="none" strike="noStrike">
              <a:solidFill>
                <a:srgbClr val="A5A5A5"/>
              </a:solidFill>
              <a:latin typeface="Arial"/>
              <a:ea typeface="Arial"/>
              <a:cs typeface="Arial"/>
              <a:sym typeface="Arial"/>
            </a:endParaRPr>
          </a:p>
        </p:txBody>
      </p:sp>
      <p:sp>
        <p:nvSpPr>
          <p:cNvPr id="460" name="Google Shape;460;p30"/>
          <p:cNvSpPr txBox="1"/>
          <p:nvPr/>
        </p:nvSpPr>
        <p:spPr>
          <a:xfrm>
            <a:off x="2038700" y="349525"/>
            <a:ext cx="68265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 </a:t>
            </a:r>
            <a:r>
              <a:rPr b="1" i="0" lang="ko-KR" sz="2500" u="none" cap="none" strike="noStrike">
                <a:solidFill>
                  <a:schemeClr val="lt1"/>
                </a:solidFill>
                <a:latin typeface="Impact"/>
                <a:ea typeface="Impact"/>
                <a:cs typeface="Impact"/>
                <a:sym typeface="Impact"/>
              </a:rPr>
              <a:t>     기능 구현 </a:t>
            </a:r>
            <a:r>
              <a:rPr b="0" i="0" lang="ko-KR" sz="2400" u="none" cap="none" strike="noStrike">
                <a:solidFill>
                  <a:schemeClr val="lt1"/>
                </a:solidFill>
                <a:latin typeface="Impact"/>
                <a:ea typeface="Impact"/>
                <a:cs typeface="Impact"/>
                <a:sym typeface="Impact"/>
              </a:rPr>
              <a:t>: 관리자 페이지 열차 등록</a:t>
            </a:r>
            <a:endParaRPr b="0" i="0" sz="2400" u="none" cap="none" strike="noStrike">
              <a:solidFill>
                <a:schemeClr val="lt1"/>
              </a:solidFill>
              <a:latin typeface="Impact"/>
              <a:ea typeface="Impact"/>
              <a:cs typeface="Impact"/>
              <a:sym typeface="Impact"/>
            </a:endParaRPr>
          </a:p>
        </p:txBody>
      </p:sp>
      <p:sp>
        <p:nvSpPr>
          <p:cNvPr id="461" name="Google Shape;461;p30"/>
          <p:cNvSpPr/>
          <p:nvPr/>
        </p:nvSpPr>
        <p:spPr>
          <a:xfrm>
            <a:off x="8433313" y="4677550"/>
            <a:ext cx="361800" cy="3969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62" name="Google Shape;462;p30"/>
          <p:cNvSpPr/>
          <p:nvPr/>
        </p:nvSpPr>
        <p:spPr>
          <a:xfrm>
            <a:off x="8938273" y="4566540"/>
            <a:ext cx="2853000" cy="6189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t/>
            </a:r>
            <a:endParaRPr b="1" i="0" sz="12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1200"/>
              <a:buFont typeface="Arial"/>
              <a:buNone/>
            </a:pPr>
            <a:r>
              <a:rPr b="1" i="0" lang="ko-KR" sz="1200" u="none" cap="none" strike="noStrike">
                <a:solidFill>
                  <a:srgbClr val="A5A5A5"/>
                </a:solidFill>
                <a:latin typeface="Arial"/>
                <a:ea typeface="Arial"/>
                <a:cs typeface="Arial"/>
                <a:sym typeface="Arial"/>
              </a:rPr>
              <a:t>등록 할때 유효성 검사</a:t>
            </a:r>
            <a:endParaRPr b="1" i="0" sz="1200" u="none" cap="none" strike="noStrike">
              <a:solidFill>
                <a:srgbClr val="A5A5A5"/>
              </a:solidFill>
              <a:latin typeface="Arial"/>
              <a:ea typeface="Arial"/>
              <a:cs typeface="Arial"/>
              <a:sym typeface="Arial"/>
            </a:endParaRPr>
          </a:p>
        </p:txBody>
      </p:sp>
      <p:pic>
        <p:nvPicPr>
          <p:cNvPr id="463" name="Google Shape;463;p30"/>
          <p:cNvPicPr preferRelativeResize="0"/>
          <p:nvPr/>
        </p:nvPicPr>
        <p:blipFill rotWithShape="1">
          <a:blip r:embed="rId4">
            <a:alphaModFix/>
          </a:blip>
          <a:srcRect b="0" l="0" r="0" t="0"/>
          <a:stretch/>
        </p:blipFill>
        <p:spPr>
          <a:xfrm>
            <a:off x="2330676" y="1308300"/>
            <a:ext cx="3650300" cy="1680400"/>
          </a:xfrm>
          <a:prstGeom prst="rect">
            <a:avLst/>
          </a:prstGeom>
          <a:noFill/>
          <a:ln>
            <a:noFill/>
          </a:ln>
        </p:spPr>
      </p:pic>
      <p:sp>
        <p:nvSpPr>
          <p:cNvPr id="464" name="Google Shape;464;p30"/>
          <p:cNvSpPr/>
          <p:nvPr/>
        </p:nvSpPr>
        <p:spPr>
          <a:xfrm>
            <a:off x="8433313" y="5526950"/>
            <a:ext cx="361800" cy="3969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65" name="Google Shape;465;p30"/>
          <p:cNvSpPr/>
          <p:nvPr/>
        </p:nvSpPr>
        <p:spPr>
          <a:xfrm>
            <a:off x="8938273" y="5415940"/>
            <a:ext cx="2853000" cy="6189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t/>
            </a:r>
            <a:endParaRPr b="1" i="0" sz="12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1200"/>
              <a:buFont typeface="Arial"/>
              <a:buNone/>
            </a:pPr>
            <a:r>
              <a:rPr b="1" i="0" lang="ko-KR" sz="1200" u="none" cap="none" strike="noStrike">
                <a:solidFill>
                  <a:srgbClr val="A5A5A5"/>
                </a:solidFill>
                <a:latin typeface="Arial"/>
                <a:ea typeface="Arial"/>
                <a:cs typeface="Arial"/>
                <a:sym typeface="Arial"/>
              </a:rPr>
              <a:t>중복 등록 방지</a:t>
            </a:r>
            <a:endParaRPr b="1" i="0" sz="1200" u="none" cap="none" strike="noStrike">
              <a:solidFill>
                <a:srgbClr val="A5A5A5"/>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500"/>
                                        <p:tgtEl>
                                          <p:spTgt spid="456"/>
                                        </p:tgtEl>
                                        <p:attrNameLst>
                                          <p:attrName>ppt_w</p:attrName>
                                        </p:attrNameLst>
                                      </p:cBhvr>
                                      <p:tavLst>
                                        <p:tav fmla="" tm="0">
                                          <p:val>
                                            <p:strVal val="0"/>
                                          </p:val>
                                        </p:tav>
                                        <p:tav fmla="" tm="100000">
                                          <p:val>
                                            <p:strVal val="#ppt_w"/>
                                          </p:val>
                                        </p:tav>
                                      </p:tavLst>
                                    </p:anim>
                                    <p:anim calcmode="lin" valueType="num">
                                      <p:cBhvr additive="base">
                                        <p:cTn dur="500"/>
                                        <p:tgtEl>
                                          <p:spTgt spid="45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500"/>
                                        <p:tgtEl>
                                          <p:spTgt spid="458"/>
                                        </p:tgtEl>
                                        <p:attrNameLst>
                                          <p:attrName>ppt_w</p:attrName>
                                        </p:attrNameLst>
                                      </p:cBhvr>
                                      <p:tavLst>
                                        <p:tav fmla="" tm="0">
                                          <p:val>
                                            <p:strVal val="0"/>
                                          </p:val>
                                        </p:tav>
                                        <p:tav fmla="" tm="100000">
                                          <p:val>
                                            <p:strVal val="#ppt_w"/>
                                          </p:val>
                                        </p:tav>
                                      </p:tavLst>
                                    </p:anim>
                                    <p:anim calcmode="lin" valueType="num">
                                      <p:cBhvr additive="base">
                                        <p:cTn dur="500"/>
                                        <p:tgtEl>
                                          <p:spTgt spid="458"/>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par>
                                <p:cTn fill="hold" nodeType="withEffect" presetClass="entr" presetID="23" presetSubtype="16">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1000"/>
                                        <p:tgtEl>
                                          <p:spTgt spid="461"/>
                                        </p:tgtEl>
                                        <p:attrNameLst>
                                          <p:attrName>ppt_w</p:attrName>
                                        </p:attrNameLst>
                                      </p:cBhvr>
                                      <p:tavLst>
                                        <p:tav fmla="" tm="0">
                                          <p:val>
                                            <p:strVal val="0"/>
                                          </p:val>
                                        </p:tav>
                                        <p:tav fmla="" tm="100000">
                                          <p:val>
                                            <p:strVal val="#ppt_w"/>
                                          </p:val>
                                        </p:tav>
                                      </p:tavLst>
                                    </p:anim>
                                    <p:anim calcmode="lin" valueType="num">
                                      <p:cBhvr additive="base">
                                        <p:cTn dur="1000"/>
                                        <p:tgtEl>
                                          <p:spTgt spid="461"/>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23" presetSubtype="16">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1000"/>
                                        <p:tgtEl>
                                          <p:spTgt spid="464"/>
                                        </p:tgtEl>
                                        <p:attrNameLst>
                                          <p:attrName>ppt_w</p:attrName>
                                        </p:attrNameLst>
                                      </p:cBhvr>
                                      <p:tavLst>
                                        <p:tav fmla="" tm="0">
                                          <p:val>
                                            <p:strVal val="0"/>
                                          </p:val>
                                        </p:tav>
                                        <p:tav fmla="" tm="100000">
                                          <p:val>
                                            <p:strVal val="#ppt_w"/>
                                          </p:val>
                                        </p:tav>
                                      </p:tavLst>
                                    </p:anim>
                                    <p:anim calcmode="lin" valueType="num">
                                      <p:cBhvr additive="base">
                                        <p:cTn dur="1000"/>
                                        <p:tgtEl>
                                          <p:spTgt spid="464"/>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1000"/>
                                        <p:tgtEl>
                                          <p:spTgt spid="4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3"/>
          <p:cNvSpPr/>
          <p:nvPr/>
        </p:nvSpPr>
        <p:spPr>
          <a:xfrm>
            <a:off x="1532831" y="2013649"/>
            <a:ext cx="4303181" cy="4303181"/>
          </a:xfrm>
          <a:prstGeom prst="ellipse">
            <a:avLst/>
          </a:prstGeom>
          <a:solidFill>
            <a:schemeClr val="accent1">
              <a:alpha val="6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 name="Google Shape;61;p3"/>
          <p:cNvSpPr/>
          <p:nvPr/>
        </p:nvSpPr>
        <p:spPr>
          <a:xfrm>
            <a:off x="5218014" y="1585491"/>
            <a:ext cx="1174696" cy="1174696"/>
          </a:xfrm>
          <a:prstGeom prst="ellipse">
            <a:avLst/>
          </a:prstGeom>
          <a:solidFill>
            <a:schemeClr val="accent1">
              <a:alpha val="6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 name="Google Shape;62;p3"/>
          <p:cNvSpPr txBox="1"/>
          <p:nvPr/>
        </p:nvSpPr>
        <p:spPr>
          <a:xfrm>
            <a:off x="2166369" y="2888439"/>
            <a:ext cx="3036104" cy="2553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594"/>
              <a:buFont typeface="Arial"/>
              <a:buNone/>
            </a:pPr>
            <a:r>
              <a:rPr b="1" i="0" lang="ko-KR" sz="16594" u="none" cap="none" strike="noStrike">
                <a:solidFill>
                  <a:schemeClr val="lt1"/>
                </a:solidFill>
                <a:latin typeface="Arial"/>
                <a:ea typeface="Arial"/>
                <a:cs typeface="Arial"/>
                <a:sym typeface="Arial"/>
              </a:rPr>
              <a:t>01</a:t>
            </a:r>
            <a:endParaRPr b="1" i="0" sz="16594" u="none" cap="none" strike="noStrike">
              <a:solidFill>
                <a:schemeClr val="lt1"/>
              </a:solidFill>
              <a:latin typeface="Arial"/>
              <a:ea typeface="Arial"/>
              <a:cs typeface="Arial"/>
              <a:sym typeface="Arial"/>
            </a:endParaRPr>
          </a:p>
        </p:txBody>
      </p:sp>
      <p:sp>
        <p:nvSpPr>
          <p:cNvPr id="63" name="Google Shape;63;p3"/>
          <p:cNvSpPr txBox="1"/>
          <p:nvPr/>
        </p:nvSpPr>
        <p:spPr>
          <a:xfrm>
            <a:off x="6405429" y="3904357"/>
            <a:ext cx="48525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000000"/>
              </a:buClr>
              <a:buSzPts val="3600"/>
              <a:buFont typeface="Arial"/>
              <a:buNone/>
            </a:pPr>
            <a:r>
              <a:rPr b="0" i="0" lang="ko-KR" sz="3600" u="none" cap="none" strike="noStrike">
                <a:solidFill>
                  <a:schemeClr val="accent2"/>
                </a:solidFill>
                <a:latin typeface="Arial"/>
                <a:ea typeface="Arial"/>
                <a:cs typeface="Arial"/>
                <a:sym typeface="Arial"/>
              </a:rPr>
              <a:t>개발 동기 및 일정</a:t>
            </a:r>
            <a:endParaRPr b="0" i="0" sz="3600" u="none" cap="none" strike="noStrike">
              <a:solidFill>
                <a:schemeClr val="accent2"/>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p:tgtEl>
                                          <p:spTgt spid="60"/>
                                        </p:tgtEl>
                                        <p:attrNameLst>
                                          <p:attrName>ppt_w</p:attrName>
                                        </p:attrNameLst>
                                      </p:cBhvr>
                                      <p:tavLst>
                                        <p:tav fmla="" tm="0">
                                          <p:val>
                                            <p:strVal val="0"/>
                                          </p:val>
                                        </p:tav>
                                        <p:tav fmla="" tm="100000">
                                          <p:val>
                                            <p:strVal val="#ppt_w"/>
                                          </p:val>
                                        </p:tav>
                                      </p:tavLst>
                                    </p:anim>
                                    <p:anim calcmode="lin" valueType="num">
                                      <p:cBhvr additive="base">
                                        <p:cTn dur="500"/>
                                        <p:tgtEl>
                                          <p:spTgt spid="60"/>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p:tgtEl>
                                          <p:spTgt spid="61"/>
                                        </p:tgtEl>
                                        <p:attrNameLst>
                                          <p:attrName>ppt_w</p:attrName>
                                        </p:attrNameLst>
                                      </p:cBhvr>
                                      <p:tavLst>
                                        <p:tav fmla="" tm="0">
                                          <p:val>
                                            <p:strVal val="0"/>
                                          </p:val>
                                        </p:tav>
                                        <p:tav fmla="" tm="100000">
                                          <p:val>
                                            <p:strVal val="#ppt_w"/>
                                          </p:val>
                                        </p:tav>
                                      </p:tavLst>
                                    </p:anim>
                                    <p:anim calcmode="lin" valueType="num">
                                      <p:cBhvr additive="base">
                                        <p:cTn dur="500"/>
                                        <p:tgtEl>
                                          <p:spTgt spid="6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5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9"/>
          <p:cNvSpPr/>
          <p:nvPr/>
        </p:nvSpPr>
        <p:spPr>
          <a:xfrm>
            <a:off x="8980393" y="2900894"/>
            <a:ext cx="284100" cy="2841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72" name="Google Shape;472;p29"/>
          <p:cNvSpPr/>
          <p:nvPr/>
        </p:nvSpPr>
        <p:spPr>
          <a:xfrm>
            <a:off x="9348012" y="2941743"/>
            <a:ext cx="19644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 </a:t>
            </a:r>
            <a:r>
              <a:rPr b="1" i="0" lang="ko-KR" sz="1300" u="none" cap="none" strike="noStrike">
                <a:solidFill>
                  <a:srgbClr val="A5A5A5"/>
                </a:solidFill>
                <a:latin typeface="Arial"/>
                <a:ea typeface="Arial"/>
                <a:cs typeface="Arial"/>
                <a:sym typeface="Arial"/>
              </a:rPr>
              <a:t>열차 선택 조회</a:t>
            </a:r>
            <a:endParaRPr b="1" i="0" sz="1300" u="none" cap="none" strike="noStrike">
              <a:solidFill>
                <a:srgbClr val="A5A5A5"/>
              </a:solidFill>
              <a:latin typeface="Arial"/>
              <a:ea typeface="Arial"/>
              <a:cs typeface="Arial"/>
              <a:sym typeface="Arial"/>
            </a:endParaRPr>
          </a:p>
        </p:txBody>
      </p:sp>
      <p:sp>
        <p:nvSpPr>
          <p:cNvPr id="473" name="Google Shape;473;p29"/>
          <p:cNvSpPr/>
          <p:nvPr/>
        </p:nvSpPr>
        <p:spPr>
          <a:xfrm>
            <a:off x="8980393" y="3508281"/>
            <a:ext cx="284100" cy="2841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74" name="Google Shape;474;p29"/>
          <p:cNvSpPr/>
          <p:nvPr/>
        </p:nvSpPr>
        <p:spPr>
          <a:xfrm>
            <a:off x="9429606" y="3537602"/>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300"/>
              <a:buFont typeface="Arial"/>
              <a:buNone/>
            </a:pPr>
            <a:r>
              <a:rPr b="1" i="0" lang="ko-KR" sz="1300" u="none" cap="none" strike="noStrike">
                <a:solidFill>
                  <a:srgbClr val="A5A5A5"/>
                </a:solidFill>
                <a:latin typeface="Arial"/>
                <a:ea typeface="Arial"/>
                <a:cs typeface="Arial"/>
                <a:sym typeface="Arial"/>
              </a:rPr>
              <a:t>열차 선택</a:t>
            </a:r>
            <a:endParaRPr b="1" i="0" sz="1300" u="none" cap="none" strike="noStrike">
              <a:solidFill>
                <a:srgbClr val="A5A5A5"/>
              </a:solidFill>
              <a:latin typeface="Arial"/>
              <a:ea typeface="Arial"/>
              <a:cs typeface="Arial"/>
              <a:sym typeface="Arial"/>
            </a:endParaRPr>
          </a:p>
        </p:txBody>
      </p:sp>
      <p:sp>
        <p:nvSpPr>
          <p:cNvPr id="475" name="Google Shape;475;p29"/>
          <p:cNvSpPr/>
          <p:nvPr/>
        </p:nvSpPr>
        <p:spPr>
          <a:xfrm>
            <a:off x="8980393" y="4115669"/>
            <a:ext cx="284100" cy="28410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76" name="Google Shape;476;p29"/>
          <p:cNvSpPr/>
          <p:nvPr/>
        </p:nvSpPr>
        <p:spPr>
          <a:xfrm>
            <a:off x="9429598" y="4182375"/>
            <a:ext cx="25095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300"/>
              <a:buFont typeface="Arial"/>
              <a:buNone/>
            </a:pPr>
            <a:r>
              <a:rPr b="1" i="0" lang="ko-KR" sz="1300" u="none" cap="none" strike="noStrike">
                <a:solidFill>
                  <a:srgbClr val="A5A5A5"/>
                </a:solidFill>
                <a:latin typeface="Arial"/>
                <a:ea typeface="Arial"/>
                <a:cs typeface="Arial"/>
                <a:sym typeface="Arial"/>
              </a:rPr>
              <a:t>검색한 열차 목록 가져오기</a:t>
            </a:r>
            <a:endParaRPr b="1" i="0" sz="1300" u="none" cap="none" strike="noStrike">
              <a:solidFill>
                <a:srgbClr val="A5A5A5"/>
              </a:solidFill>
              <a:latin typeface="Arial"/>
              <a:ea typeface="Arial"/>
              <a:cs typeface="Arial"/>
              <a:sym typeface="Arial"/>
            </a:endParaRPr>
          </a:p>
        </p:txBody>
      </p:sp>
      <p:sp>
        <p:nvSpPr>
          <p:cNvPr id="477" name="Google Shape;477;p29"/>
          <p:cNvSpPr txBox="1"/>
          <p:nvPr/>
        </p:nvSpPr>
        <p:spPr>
          <a:xfrm>
            <a:off x="2211901" y="330483"/>
            <a:ext cx="3240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   기능 구현 </a:t>
            </a:r>
            <a:r>
              <a:rPr b="0" i="0" lang="ko-KR" sz="2400" u="none" cap="none" strike="noStrike">
                <a:solidFill>
                  <a:schemeClr val="lt1"/>
                </a:solidFill>
                <a:latin typeface="Impact"/>
                <a:ea typeface="Impact"/>
                <a:cs typeface="Impact"/>
                <a:sym typeface="Impact"/>
              </a:rPr>
              <a:t>:  예매 </a:t>
            </a:r>
            <a:endParaRPr b="0" i="0" sz="2400" u="none" cap="none" strike="noStrike">
              <a:solidFill>
                <a:schemeClr val="lt1"/>
              </a:solidFill>
              <a:latin typeface="Impact"/>
              <a:ea typeface="Impact"/>
              <a:cs typeface="Impact"/>
              <a:sym typeface="Impact"/>
            </a:endParaRPr>
          </a:p>
        </p:txBody>
      </p:sp>
      <p:pic>
        <p:nvPicPr>
          <p:cNvPr id="478" name="Google Shape;478;p29"/>
          <p:cNvPicPr preferRelativeResize="0"/>
          <p:nvPr/>
        </p:nvPicPr>
        <p:blipFill rotWithShape="1">
          <a:blip r:embed="rId3">
            <a:alphaModFix/>
          </a:blip>
          <a:srcRect b="1605" l="-7684" r="2523" t="1596"/>
          <a:stretch/>
        </p:blipFill>
        <p:spPr>
          <a:xfrm>
            <a:off x="343200" y="1585650"/>
            <a:ext cx="8553700" cy="5007525"/>
          </a:xfrm>
          <a:prstGeom prst="rect">
            <a:avLst/>
          </a:prstGeom>
          <a:noFill/>
          <a:ln>
            <a:noFill/>
          </a:ln>
        </p:spPr>
      </p:pic>
      <p:sp>
        <p:nvSpPr>
          <p:cNvPr id="479" name="Google Shape;479;p29"/>
          <p:cNvSpPr/>
          <p:nvPr/>
        </p:nvSpPr>
        <p:spPr>
          <a:xfrm flipH="1" rot="10800000">
            <a:off x="2893325" y="3623375"/>
            <a:ext cx="498600" cy="492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480" name="Google Shape;480;p29"/>
          <p:cNvSpPr/>
          <p:nvPr/>
        </p:nvSpPr>
        <p:spPr>
          <a:xfrm>
            <a:off x="2855706" y="4251286"/>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rPr b="1" i="0" lang="ko-KR" sz="1200" u="none" cap="none" strike="noStrike">
                <a:solidFill>
                  <a:srgbClr val="FF0000"/>
                </a:solidFill>
                <a:latin typeface="Arial"/>
                <a:ea typeface="Arial"/>
                <a:cs typeface="Arial"/>
                <a:sym typeface="Arial"/>
              </a:rPr>
              <a:t>달력 최소 최대 날짜 설정</a:t>
            </a:r>
            <a:endParaRPr b="1" i="0" sz="1200" u="none" cap="none" strike="noStrike">
              <a:solidFill>
                <a:srgbClr val="FF0000"/>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500"/>
                                        <p:tgtEl>
                                          <p:spTgt spid="471"/>
                                        </p:tgtEl>
                                        <p:attrNameLst>
                                          <p:attrName>ppt_w</p:attrName>
                                        </p:attrNameLst>
                                      </p:cBhvr>
                                      <p:tavLst>
                                        <p:tav fmla="" tm="0">
                                          <p:val>
                                            <p:strVal val="0"/>
                                          </p:val>
                                        </p:tav>
                                        <p:tav fmla="" tm="100000">
                                          <p:val>
                                            <p:strVal val="#ppt_w"/>
                                          </p:val>
                                        </p:tav>
                                      </p:tavLst>
                                    </p:anim>
                                    <p:anim calcmode="lin" valueType="num">
                                      <p:cBhvr additive="base">
                                        <p:cTn dur="500"/>
                                        <p:tgtEl>
                                          <p:spTgt spid="471"/>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500"/>
                                        <p:tgtEl>
                                          <p:spTgt spid="473"/>
                                        </p:tgtEl>
                                        <p:attrNameLst>
                                          <p:attrName>ppt_w</p:attrName>
                                        </p:attrNameLst>
                                      </p:cBhvr>
                                      <p:tavLst>
                                        <p:tav fmla="" tm="0">
                                          <p:val>
                                            <p:strVal val="0"/>
                                          </p:val>
                                        </p:tav>
                                        <p:tav fmla="" tm="100000">
                                          <p:val>
                                            <p:strVal val="#ppt_w"/>
                                          </p:val>
                                        </p:tav>
                                      </p:tavLst>
                                    </p:anim>
                                    <p:anim calcmode="lin" valueType="num">
                                      <p:cBhvr additive="base">
                                        <p:cTn dur="500"/>
                                        <p:tgtEl>
                                          <p:spTgt spid="473"/>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500"/>
                                        <p:tgtEl>
                                          <p:spTgt spid="475"/>
                                        </p:tgtEl>
                                        <p:attrNameLst>
                                          <p:attrName>ppt_w</p:attrName>
                                        </p:attrNameLst>
                                      </p:cBhvr>
                                      <p:tavLst>
                                        <p:tav fmla="" tm="0">
                                          <p:val>
                                            <p:strVal val="0"/>
                                          </p:val>
                                        </p:tav>
                                        <p:tav fmla="" tm="100000">
                                          <p:val>
                                            <p:strVal val="#ppt_w"/>
                                          </p:val>
                                        </p:tav>
                                      </p:tavLst>
                                    </p:anim>
                                    <p:anim calcmode="lin" valueType="num">
                                      <p:cBhvr additive="base">
                                        <p:cTn dur="500"/>
                                        <p:tgtEl>
                                          <p:spTgt spid="475"/>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1000"/>
                                        <p:tgtEl>
                                          <p:spTgt spid="479"/>
                                        </p:tgtEl>
                                        <p:attrNameLst>
                                          <p:attrName>ppt_w</p:attrName>
                                        </p:attrNameLst>
                                      </p:cBhvr>
                                      <p:tavLst>
                                        <p:tav fmla="" tm="0">
                                          <p:val>
                                            <p:strVal val="0"/>
                                          </p:val>
                                        </p:tav>
                                        <p:tav fmla="" tm="100000">
                                          <p:val>
                                            <p:strVal val="#ppt_w"/>
                                          </p:val>
                                        </p:tav>
                                      </p:tavLst>
                                    </p:anim>
                                    <p:anim calcmode="lin" valueType="num">
                                      <p:cBhvr additive="base">
                                        <p:cTn dur="1000"/>
                                        <p:tgtEl>
                                          <p:spTgt spid="47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31"/>
          <p:cNvPicPr preferRelativeResize="0"/>
          <p:nvPr/>
        </p:nvPicPr>
        <p:blipFill rotWithShape="1">
          <a:blip r:embed="rId3">
            <a:alphaModFix/>
          </a:blip>
          <a:srcRect b="0" l="0" r="0" t="0"/>
          <a:stretch/>
        </p:blipFill>
        <p:spPr>
          <a:xfrm>
            <a:off x="1040200" y="1079450"/>
            <a:ext cx="6943506" cy="6153202"/>
          </a:xfrm>
          <a:prstGeom prst="rect">
            <a:avLst/>
          </a:prstGeom>
          <a:noFill/>
          <a:ln>
            <a:noFill/>
          </a:ln>
        </p:spPr>
      </p:pic>
      <p:sp>
        <p:nvSpPr>
          <p:cNvPr id="487" name="Google Shape;487;p31"/>
          <p:cNvSpPr/>
          <p:nvPr/>
        </p:nvSpPr>
        <p:spPr>
          <a:xfrm>
            <a:off x="9078268" y="2900869"/>
            <a:ext cx="284100" cy="2841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88" name="Google Shape;488;p31"/>
          <p:cNvSpPr/>
          <p:nvPr/>
        </p:nvSpPr>
        <p:spPr>
          <a:xfrm>
            <a:off x="9378037" y="2900893"/>
            <a:ext cx="19644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200"/>
              <a:buFont typeface="Arial"/>
              <a:buNone/>
            </a:pPr>
            <a:r>
              <a:rPr b="1" i="0" lang="ko-KR" sz="1200" u="none" cap="none" strike="noStrike">
                <a:solidFill>
                  <a:srgbClr val="FF0000"/>
                </a:solidFill>
                <a:latin typeface="Arial"/>
                <a:ea typeface="Arial"/>
                <a:cs typeface="Arial"/>
                <a:sym typeface="Arial"/>
              </a:rPr>
              <a:t> </a:t>
            </a:r>
            <a:r>
              <a:rPr b="1" i="0" lang="ko-KR" sz="1400" u="none" cap="none" strike="noStrike">
                <a:solidFill>
                  <a:srgbClr val="999999"/>
                </a:solidFill>
                <a:latin typeface="Arial"/>
                <a:ea typeface="Arial"/>
                <a:cs typeface="Arial"/>
                <a:sym typeface="Arial"/>
              </a:rPr>
              <a:t>인원  다수 선택 기능</a:t>
            </a:r>
            <a:endParaRPr b="1" i="0" sz="1400" u="none" cap="none" strike="noStrike">
              <a:solidFill>
                <a:srgbClr val="999999"/>
              </a:solidFill>
              <a:latin typeface="Arial"/>
              <a:ea typeface="Arial"/>
              <a:cs typeface="Arial"/>
              <a:sym typeface="Arial"/>
            </a:endParaRPr>
          </a:p>
        </p:txBody>
      </p:sp>
      <p:sp>
        <p:nvSpPr>
          <p:cNvPr id="489" name="Google Shape;489;p31"/>
          <p:cNvSpPr/>
          <p:nvPr/>
        </p:nvSpPr>
        <p:spPr>
          <a:xfrm>
            <a:off x="9078280" y="3508281"/>
            <a:ext cx="284100" cy="2841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90" name="Google Shape;490;p31"/>
          <p:cNvSpPr/>
          <p:nvPr/>
        </p:nvSpPr>
        <p:spPr>
          <a:xfrm>
            <a:off x="9441056" y="3552652"/>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400"/>
              <a:buFont typeface="Arial"/>
              <a:buNone/>
            </a:pPr>
            <a:r>
              <a:rPr b="1" i="0" lang="ko-KR" sz="1400" u="none" cap="none" strike="noStrike">
                <a:solidFill>
                  <a:srgbClr val="999999"/>
                </a:solidFill>
                <a:latin typeface="Arial"/>
                <a:ea typeface="Arial"/>
                <a:cs typeface="Arial"/>
                <a:sym typeface="Arial"/>
              </a:rPr>
              <a:t>좌석 중복 체크 방지</a:t>
            </a:r>
            <a:r>
              <a:rPr b="0" i="0" lang="ko-KR" sz="1000" u="none" cap="none" strike="noStrike">
                <a:solidFill>
                  <a:srgbClr val="999999"/>
                </a:solidFill>
                <a:latin typeface="Arial"/>
                <a:ea typeface="Arial"/>
                <a:cs typeface="Arial"/>
                <a:sym typeface="Arial"/>
              </a:rPr>
              <a:t> </a:t>
            </a:r>
            <a:endParaRPr b="0" i="0" sz="1000" u="none" cap="none" strike="noStrike">
              <a:solidFill>
                <a:srgbClr val="999999"/>
              </a:solidFill>
              <a:latin typeface="Arial"/>
              <a:ea typeface="Arial"/>
              <a:cs typeface="Arial"/>
              <a:sym typeface="Arial"/>
            </a:endParaRPr>
          </a:p>
        </p:txBody>
      </p:sp>
      <p:sp>
        <p:nvSpPr>
          <p:cNvPr id="491" name="Google Shape;491;p31"/>
          <p:cNvSpPr/>
          <p:nvPr/>
        </p:nvSpPr>
        <p:spPr>
          <a:xfrm>
            <a:off x="9078280" y="4115669"/>
            <a:ext cx="284100" cy="28410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92" name="Google Shape;492;p31"/>
          <p:cNvSpPr/>
          <p:nvPr/>
        </p:nvSpPr>
        <p:spPr>
          <a:xfrm>
            <a:off x="9441056" y="4115686"/>
            <a:ext cx="19527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400"/>
              <a:buFont typeface="Arial"/>
              <a:buNone/>
            </a:pPr>
            <a:r>
              <a:rPr b="1" i="0" lang="ko-KR" sz="1400" u="none" cap="none" strike="noStrike">
                <a:solidFill>
                  <a:srgbClr val="999999"/>
                </a:solidFill>
                <a:latin typeface="Arial"/>
                <a:ea typeface="Arial"/>
                <a:cs typeface="Arial"/>
                <a:sym typeface="Arial"/>
              </a:rPr>
              <a:t>총 결제 금액</a:t>
            </a:r>
            <a:r>
              <a:rPr b="0" i="0" lang="ko-KR" sz="1000" u="none" cap="none" strike="noStrike">
                <a:solidFill>
                  <a:srgbClr val="999999"/>
                </a:solidFill>
                <a:latin typeface="Arial"/>
                <a:ea typeface="Arial"/>
                <a:cs typeface="Arial"/>
                <a:sym typeface="Arial"/>
              </a:rPr>
              <a:t> </a:t>
            </a:r>
            <a:endParaRPr b="0" i="0" sz="1000" u="none" cap="none" strike="noStrike">
              <a:solidFill>
                <a:srgbClr val="999999"/>
              </a:solidFill>
              <a:latin typeface="Arial"/>
              <a:ea typeface="Arial"/>
              <a:cs typeface="Arial"/>
              <a:sym typeface="Arial"/>
            </a:endParaRPr>
          </a:p>
        </p:txBody>
      </p:sp>
      <p:sp>
        <p:nvSpPr>
          <p:cNvPr id="493" name="Google Shape;493;p31"/>
          <p:cNvSpPr txBox="1"/>
          <p:nvPr/>
        </p:nvSpPr>
        <p:spPr>
          <a:xfrm>
            <a:off x="2143125" y="349750"/>
            <a:ext cx="78255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   기능 구현</a:t>
            </a:r>
            <a:r>
              <a:rPr b="0" i="0" lang="ko-KR" sz="2400" u="none" cap="none" strike="noStrike">
                <a:solidFill>
                  <a:schemeClr val="lt1"/>
                </a:solidFill>
                <a:latin typeface="Impact"/>
                <a:ea typeface="Impact"/>
                <a:cs typeface="Impact"/>
                <a:sym typeface="Impact"/>
              </a:rPr>
              <a:t> : 예매확인 및 좌석선택 </a:t>
            </a:r>
            <a:endParaRPr b="0" i="0" sz="2400" u="none" cap="none" strike="noStrike">
              <a:solidFill>
                <a:schemeClr val="lt1"/>
              </a:solidFill>
              <a:latin typeface="Impact"/>
              <a:ea typeface="Impact"/>
              <a:cs typeface="Impact"/>
              <a:sym typeface="Impact"/>
            </a:endParaRPr>
          </a:p>
        </p:txBody>
      </p:sp>
      <p:sp>
        <p:nvSpPr>
          <p:cNvPr id="494" name="Google Shape;494;p31"/>
          <p:cNvSpPr/>
          <p:nvPr/>
        </p:nvSpPr>
        <p:spPr>
          <a:xfrm>
            <a:off x="9078268" y="4723069"/>
            <a:ext cx="284100" cy="28410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495" name="Google Shape;495;p31"/>
          <p:cNvSpPr/>
          <p:nvPr/>
        </p:nvSpPr>
        <p:spPr>
          <a:xfrm>
            <a:off x="9441048" y="4723075"/>
            <a:ext cx="2457000" cy="4431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400"/>
              <a:buFont typeface="Arial"/>
              <a:buNone/>
            </a:pPr>
            <a:r>
              <a:rPr b="1" i="0" lang="ko-KR" sz="1400" u="none" cap="none" strike="noStrike">
                <a:solidFill>
                  <a:srgbClr val="999999"/>
                </a:solidFill>
                <a:latin typeface="Arial"/>
                <a:ea typeface="Arial"/>
                <a:cs typeface="Arial"/>
                <a:sym typeface="Arial"/>
              </a:rPr>
              <a:t>인원수보다 선택한 좌석이 많으면 경고창으로 막아둠</a:t>
            </a:r>
            <a:endParaRPr b="0" i="0" sz="900" u="none" cap="none" strike="noStrike">
              <a:solidFill>
                <a:srgbClr val="999999"/>
              </a:solidFill>
              <a:latin typeface="Arial"/>
              <a:ea typeface="Arial"/>
              <a:cs typeface="Arial"/>
              <a:sym typeface="Arial"/>
            </a:endParaRPr>
          </a:p>
        </p:txBody>
      </p:sp>
      <p:sp>
        <p:nvSpPr>
          <p:cNvPr id="496" name="Google Shape;496;p31"/>
          <p:cNvSpPr/>
          <p:nvPr/>
        </p:nvSpPr>
        <p:spPr>
          <a:xfrm>
            <a:off x="4866125" y="5127050"/>
            <a:ext cx="482400" cy="443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497" name="Google Shape;497;p31"/>
          <p:cNvSpPr/>
          <p:nvPr/>
        </p:nvSpPr>
        <p:spPr>
          <a:xfrm>
            <a:off x="4072900" y="1330125"/>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498" name="Google Shape;498;p31"/>
          <p:cNvSpPr/>
          <p:nvPr/>
        </p:nvSpPr>
        <p:spPr>
          <a:xfrm>
            <a:off x="4838225" y="3508275"/>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499" name="Google Shape;499;p31"/>
          <p:cNvSpPr txBox="1"/>
          <p:nvPr/>
        </p:nvSpPr>
        <p:spPr>
          <a:xfrm>
            <a:off x="8363775" y="5526875"/>
            <a:ext cx="38559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A5A5A5"/>
              </a:buClr>
              <a:buSzPts val="800"/>
              <a:buFont typeface="Arial"/>
              <a:buNone/>
            </a:pPr>
            <a:r>
              <a:rPr b="1" i="0" lang="ko-KR" sz="1500" u="none" cap="none" strike="noStrike">
                <a:solidFill>
                  <a:srgbClr val="FF0000"/>
                </a:solidFill>
                <a:latin typeface="Arial"/>
                <a:ea typeface="Arial"/>
                <a:cs typeface="Arial"/>
                <a:sym typeface="Arial"/>
              </a:rPr>
              <a:t>좌석의 중복 방지를 위해 운행 정보에서 내가 예매한 열차의 출발역의 출발시간과 도착역의 도착시간 사이의 구간을 모두 예약상태로 설정되도록 함</a:t>
            </a:r>
            <a:endParaRPr b="1" i="0" sz="1500" u="none" cap="none" strike="noStrike">
              <a:solidFill>
                <a:srgbClr val="FF0000"/>
              </a:solidFill>
              <a:latin typeface="Arial"/>
              <a:ea typeface="Arial"/>
              <a:cs typeface="Arial"/>
              <a:sym typeface="Arial"/>
            </a:endParaRPr>
          </a:p>
          <a:p>
            <a:pPr indent="0" lvl="0" marL="0" marR="0" rtl="0" algn="just">
              <a:lnSpc>
                <a:spcPct val="120000"/>
              </a:lnSpc>
              <a:spcBef>
                <a:spcPts val="0"/>
              </a:spcBef>
              <a:spcAft>
                <a:spcPts val="0"/>
              </a:spcAft>
              <a:buClr>
                <a:srgbClr val="A5A5A5"/>
              </a:buClr>
              <a:buSzPts val="800"/>
              <a:buFont typeface="Arial"/>
              <a:buNone/>
            </a:pPr>
            <a:r>
              <a:t/>
            </a:r>
            <a:endParaRPr b="0" i="0" sz="800" u="none" cap="none" strike="noStrike">
              <a:solidFill>
                <a:srgbClr val="A5A5A5"/>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500"/>
                                        <p:tgtEl>
                                          <p:spTgt spid="487"/>
                                        </p:tgtEl>
                                        <p:attrNameLst>
                                          <p:attrName>ppt_w</p:attrName>
                                        </p:attrNameLst>
                                      </p:cBhvr>
                                      <p:tavLst>
                                        <p:tav fmla="" tm="0">
                                          <p:val>
                                            <p:strVal val="0"/>
                                          </p:val>
                                        </p:tav>
                                        <p:tav fmla="" tm="100000">
                                          <p:val>
                                            <p:strVal val="#ppt_w"/>
                                          </p:val>
                                        </p:tav>
                                      </p:tavLst>
                                    </p:anim>
                                    <p:anim calcmode="lin" valueType="num">
                                      <p:cBhvr additive="base">
                                        <p:cTn dur="500"/>
                                        <p:tgtEl>
                                          <p:spTgt spid="48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ppt_w</p:attrName>
                                        </p:attrNameLst>
                                      </p:cBhvr>
                                      <p:tavLst>
                                        <p:tav fmla="" tm="0">
                                          <p:val>
                                            <p:strVal val="0"/>
                                          </p:val>
                                        </p:tav>
                                        <p:tav fmla="" tm="100000">
                                          <p:val>
                                            <p:strVal val="#ppt_w"/>
                                          </p:val>
                                        </p:tav>
                                      </p:tavLst>
                                    </p:anim>
                                    <p:anim calcmode="lin" valueType="num">
                                      <p:cBhvr additive="base">
                                        <p:cTn dur="500"/>
                                        <p:tgtEl>
                                          <p:spTgt spid="489"/>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500"/>
                                        <p:tgtEl>
                                          <p:spTgt spid="491"/>
                                        </p:tgtEl>
                                        <p:attrNameLst>
                                          <p:attrName>ppt_w</p:attrName>
                                        </p:attrNameLst>
                                      </p:cBhvr>
                                      <p:tavLst>
                                        <p:tav fmla="" tm="0">
                                          <p:val>
                                            <p:strVal val="0"/>
                                          </p:val>
                                        </p:tav>
                                        <p:tav fmla="" tm="100000">
                                          <p:val>
                                            <p:strVal val="#ppt_w"/>
                                          </p:val>
                                        </p:tav>
                                      </p:tavLst>
                                    </p:anim>
                                    <p:anim calcmode="lin" valueType="num">
                                      <p:cBhvr additive="base">
                                        <p:cTn dur="500"/>
                                        <p:tgtEl>
                                          <p:spTgt spid="491"/>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1000"/>
                                        <p:tgtEl>
                                          <p:spTgt spid="494"/>
                                        </p:tgtEl>
                                        <p:attrNameLst>
                                          <p:attrName>ppt_w</p:attrName>
                                        </p:attrNameLst>
                                      </p:cBhvr>
                                      <p:tavLst>
                                        <p:tav fmla="" tm="0">
                                          <p:val>
                                            <p:strVal val="0"/>
                                          </p:val>
                                        </p:tav>
                                        <p:tav fmla="" tm="100000">
                                          <p:val>
                                            <p:strVal val="#ppt_w"/>
                                          </p:val>
                                        </p:tav>
                                      </p:tavLst>
                                    </p:anim>
                                    <p:anim calcmode="lin" valueType="num">
                                      <p:cBhvr additive="base">
                                        <p:cTn dur="1000"/>
                                        <p:tgtEl>
                                          <p:spTgt spid="494"/>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par>
                          <p:cTn fill="hold">
                            <p:stCondLst>
                              <p:cond delay="6000"/>
                            </p:stCondLst>
                            <p:childTnLst>
                              <p:par>
                                <p:cTn fill="hold" nodeType="afterEffect" presetClass="entr" presetID="23" presetSubtype="16">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1000"/>
                                        <p:tgtEl>
                                          <p:spTgt spid="497"/>
                                        </p:tgtEl>
                                        <p:attrNameLst>
                                          <p:attrName>ppt_w</p:attrName>
                                        </p:attrNameLst>
                                      </p:cBhvr>
                                      <p:tavLst>
                                        <p:tav fmla="" tm="0">
                                          <p:val>
                                            <p:strVal val="0"/>
                                          </p:val>
                                        </p:tav>
                                        <p:tav fmla="" tm="100000">
                                          <p:val>
                                            <p:strVal val="#ppt_w"/>
                                          </p:val>
                                        </p:tav>
                                      </p:tavLst>
                                    </p:anim>
                                    <p:anim calcmode="lin" valueType="num">
                                      <p:cBhvr additive="base">
                                        <p:cTn dur="1000"/>
                                        <p:tgtEl>
                                          <p:spTgt spid="497"/>
                                        </p:tgtEl>
                                        <p:attrNameLst>
                                          <p:attrName>ppt_h</p:attrName>
                                        </p:attrNameLst>
                                      </p:cBhvr>
                                      <p:tavLst>
                                        <p:tav fmla="" tm="0">
                                          <p:val>
                                            <p:strVal val="0"/>
                                          </p:val>
                                        </p:tav>
                                        <p:tav fmla="" tm="100000">
                                          <p:val>
                                            <p:strVal val="#ppt_h"/>
                                          </p:val>
                                        </p:tav>
                                      </p:tavLst>
                                    </p:anim>
                                  </p:childTnLst>
                                </p:cTn>
                              </p:par>
                            </p:childTnLst>
                          </p:cTn>
                        </p:par>
                        <p:par>
                          <p:cTn fill="hold">
                            <p:stCondLst>
                              <p:cond delay="7000"/>
                            </p:stCondLst>
                            <p:childTnLst>
                              <p:par>
                                <p:cTn fill="hold" nodeType="afterEffect" presetClass="entr" presetID="23" presetSubtype="16">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1000"/>
                                        <p:tgtEl>
                                          <p:spTgt spid="498"/>
                                        </p:tgtEl>
                                        <p:attrNameLst>
                                          <p:attrName>ppt_w</p:attrName>
                                        </p:attrNameLst>
                                      </p:cBhvr>
                                      <p:tavLst>
                                        <p:tav fmla="" tm="0">
                                          <p:val>
                                            <p:strVal val="0"/>
                                          </p:val>
                                        </p:tav>
                                        <p:tav fmla="" tm="100000">
                                          <p:val>
                                            <p:strVal val="#ppt_w"/>
                                          </p:val>
                                        </p:tav>
                                      </p:tavLst>
                                    </p:anim>
                                    <p:anim calcmode="lin" valueType="num">
                                      <p:cBhvr additive="base">
                                        <p:cTn dur="1000"/>
                                        <p:tgtEl>
                                          <p:spTgt spid="498"/>
                                        </p:tgtEl>
                                        <p:attrNameLst>
                                          <p:attrName>ppt_h</p:attrName>
                                        </p:attrNameLst>
                                      </p:cBhvr>
                                      <p:tavLst>
                                        <p:tav fmla="" tm="0">
                                          <p:val>
                                            <p:strVal val="0"/>
                                          </p:val>
                                        </p:tav>
                                        <p:tav fmla="" tm="100000">
                                          <p:val>
                                            <p:strVal val="#ppt_h"/>
                                          </p:val>
                                        </p:tav>
                                      </p:tavLst>
                                    </p:anim>
                                  </p:childTnLst>
                                </p:cTn>
                              </p:par>
                            </p:childTnLst>
                          </p:cTn>
                        </p:par>
                        <p:par>
                          <p:cTn fill="hold">
                            <p:stCondLst>
                              <p:cond delay="8000"/>
                            </p:stCondLst>
                            <p:childTnLst>
                              <p:par>
                                <p:cTn fill="hold" nodeType="afterEffect" presetClass="entr" presetID="23" presetSubtype="16">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1000"/>
                                        <p:tgtEl>
                                          <p:spTgt spid="496"/>
                                        </p:tgtEl>
                                        <p:attrNameLst>
                                          <p:attrName>ppt_w</p:attrName>
                                        </p:attrNameLst>
                                      </p:cBhvr>
                                      <p:tavLst>
                                        <p:tav fmla="" tm="0">
                                          <p:val>
                                            <p:strVal val="0"/>
                                          </p:val>
                                        </p:tav>
                                        <p:tav fmla="" tm="100000">
                                          <p:val>
                                            <p:strVal val="#ppt_w"/>
                                          </p:val>
                                        </p:tav>
                                      </p:tavLst>
                                    </p:anim>
                                    <p:anim calcmode="lin" valueType="num">
                                      <p:cBhvr additive="base">
                                        <p:cTn dur="1000"/>
                                        <p:tgtEl>
                                          <p:spTgt spid="4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33"/>
          <p:cNvPicPr preferRelativeResize="0"/>
          <p:nvPr/>
        </p:nvPicPr>
        <p:blipFill rotWithShape="1">
          <a:blip r:embed="rId3">
            <a:alphaModFix/>
          </a:blip>
          <a:srcRect b="0" l="0" r="0" t="0"/>
          <a:stretch/>
        </p:blipFill>
        <p:spPr>
          <a:xfrm>
            <a:off x="7693975" y="1861850"/>
            <a:ext cx="4246425" cy="1852475"/>
          </a:xfrm>
          <a:prstGeom prst="rect">
            <a:avLst/>
          </a:prstGeom>
          <a:noFill/>
          <a:ln>
            <a:noFill/>
          </a:ln>
        </p:spPr>
      </p:pic>
      <p:sp>
        <p:nvSpPr>
          <p:cNvPr id="506" name="Google Shape;506;p33"/>
          <p:cNvSpPr txBox="1"/>
          <p:nvPr/>
        </p:nvSpPr>
        <p:spPr>
          <a:xfrm>
            <a:off x="2143125" y="282200"/>
            <a:ext cx="92754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    기능구현</a:t>
            </a:r>
            <a:r>
              <a:rPr b="0" i="0" lang="ko-KR" sz="2400" u="none" cap="none" strike="noStrike">
                <a:solidFill>
                  <a:schemeClr val="lt1"/>
                </a:solidFill>
                <a:latin typeface="Impact"/>
                <a:ea typeface="Impact"/>
                <a:cs typeface="Impact"/>
                <a:sym typeface="Impact"/>
              </a:rPr>
              <a:t> :  결제하기 및 장바구니 </a:t>
            </a:r>
            <a:endParaRPr b="0" i="0" sz="2400" u="none" cap="none" strike="noStrike">
              <a:solidFill>
                <a:srgbClr val="FF0000"/>
              </a:solidFill>
              <a:latin typeface="Impact"/>
              <a:ea typeface="Impact"/>
              <a:cs typeface="Impact"/>
              <a:sym typeface="Impact"/>
            </a:endParaRPr>
          </a:p>
        </p:txBody>
      </p:sp>
      <p:pic>
        <p:nvPicPr>
          <p:cNvPr id="507" name="Google Shape;507;p33"/>
          <p:cNvPicPr preferRelativeResize="0"/>
          <p:nvPr/>
        </p:nvPicPr>
        <p:blipFill rotWithShape="1">
          <a:blip r:embed="rId4">
            <a:alphaModFix/>
          </a:blip>
          <a:srcRect b="0" l="0" r="0" t="0"/>
          <a:stretch/>
        </p:blipFill>
        <p:spPr>
          <a:xfrm>
            <a:off x="884250" y="1657875"/>
            <a:ext cx="6449501" cy="5160902"/>
          </a:xfrm>
          <a:prstGeom prst="rect">
            <a:avLst/>
          </a:prstGeom>
          <a:noFill/>
          <a:ln>
            <a:noFill/>
          </a:ln>
        </p:spPr>
      </p:pic>
      <p:pic>
        <p:nvPicPr>
          <p:cNvPr id="508" name="Google Shape;508;p33"/>
          <p:cNvPicPr preferRelativeResize="0"/>
          <p:nvPr/>
        </p:nvPicPr>
        <p:blipFill rotWithShape="1">
          <a:blip r:embed="rId5">
            <a:alphaModFix/>
          </a:blip>
          <a:srcRect b="0" l="0" r="0" t="0"/>
          <a:stretch/>
        </p:blipFill>
        <p:spPr>
          <a:xfrm>
            <a:off x="7853725" y="3365688"/>
            <a:ext cx="3765875" cy="1745275"/>
          </a:xfrm>
          <a:prstGeom prst="rect">
            <a:avLst/>
          </a:prstGeom>
          <a:noFill/>
          <a:ln>
            <a:noFill/>
          </a:ln>
        </p:spPr>
      </p:pic>
      <p:pic>
        <p:nvPicPr>
          <p:cNvPr id="509" name="Google Shape;509;p33"/>
          <p:cNvPicPr preferRelativeResize="0"/>
          <p:nvPr/>
        </p:nvPicPr>
        <p:blipFill rotWithShape="1">
          <a:blip r:embed="rId6">
            <a:alphaModFix/>
          </a:blip>
          <a:srcRect b="0" l="0" r="0" t="0"/>
          <a:stretch/>
        </p:blipFill>
        <p:spPr>
          <a:xfrm>
            <a:off x="7853725" y="5541925"/>
            <a:ext cx="3907250" cy="1363000"/>
          </a:xfrm>
          <a:prstGeom prst="rect">
            <a:avLst/>
          </a:prstGeom>
          <a:noFill/>
          <a:ln>
            <a:noFill/>
          </a:ln>
        </p:spPr>
      </p:pic>
      <p:sp>
        <p:nvSpPr>
          <p:cNvPr id="510" name="Google Shape;510;p33"/>
          <p:cNvSpPr/>
          <p:nvPr/>
        </p:nvSpPr>
        <p:spPr>
          <a:xfrm>
            <a:off x="2936625" y="1861850"/>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11" name="Google Shape;511;p33"/>
          <p:cNvSpPr/>
          <p:nvPr/>
        </p:nvSpPr>
        <p:spPr>
          <a:xfrm>
            <a:off x="6160275" y="3560600"/>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1000"/>
                                        <p:tgtEl>
                                          <p:spTgt spid="510"/>
                                        </p:tgtEl>
                                        <p:attrNameLst>
                                          <p:attrName>ppt_w</p:attrName>
                                        </p:attrNameLst>
                                      </p:cBhvr>
                                      <p:tavLst>
                                        <p:tav fmla="" tm="0">
                                          <p:val>
                                            <p:strVal val="0"/>
                                          </p:val>
                                        </p:tav>
                                        <p:tav fmla="" tm="100000">
                                          <p:val>
                                            <p:strVal val="#ppt_w"/>
                                          </p:val>
                                        </p:tav>
                                      </p:tavLst>
                                    </p:anim>
                                    <p:anim calcmode="lin" valueType="num">
                                      <p:cBhvr additive="base">
                                        <p:cTn dur="1000"/>
                                        <p:tgtEl>
                                          <p:spTgt spid="51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1000"/>
                                        <p:tgtEl>
                                          <p:spTgt spid="505"/>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1000"/>
                                        <p:tgtEl>
                                          <p:spTgt spid="508"/>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509"/>
                                        </p:tgtEl>
                                        <p:attrNameLst>
                                          <p:attrName>style.visibility</p:attrName>
                                        </p:attrNameLst>
                                      </p:cBhvr>
                                      <p:to>
                                        <p:strVal val="visible"/>
                                      </p:to>
                                    </p:set>
                                    <p:anim calcmode="lin" valueType="num">
                                      <p:cBhvr additive="base">
                                        <p:cTn dur="1000"/>
                                        <p:tgtEl>
                                          <p:spTgt spid="509"/>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1000"/>
                                        <p:tgtEl>
                                          <p:spTgt spid="511"/>
                                        </p:tgtEl>
                                        <p:attrNameLst>
                                          <p:attrName>ppt_w</p:attrName>
                                        </p:attrNameLst>
                                      </p:cBhvr>
                                      <p:tavLst>
                                        <p:tav fmla="" tm="0">
                                          <p:val>
                                            <p:strVal val="0"/>
                                          </p:val>
                                        </p:tav>
                                        <p:tav fmla="" tm="100000">
                                          <p:val>
                                            <p:strVal val="#ppt_w"/>
                                          </p:val>
                                        </p:tav>
                                      </p:tavLst>
                                    </p:anim>
                                    <p:anim calcmode="lin" valueType="num">
                                      <p:cBhvr additive="base">
                                        <p:cTn dur="1000"/>
                                        <p:tgtEl>
                                          <p:spTgt spid="51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2"/>
          <p:cNvSpPr/>
          <p:nvPr/>
        </p:nvSpPr>
        <p:spPr>
          <a:xfrm>
            <a:off x="8790543" y="3399806"/>
            <a:ext cx="284100" cy="2841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18" name="Google Shape;518;p32"/>
          <p:cNvSpPr/>
          <p:nvPr/>
        </p:nvSpPr>
        <p:spPr>
          <a:xfrm>
            <a:off x="9192350" y="3440025"/>
            <a:ext cx="31926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400"/>
              <a:buFont typeface="Arial"/>
              <a:buNone/>
            </a:pPr>
            <a:r>
              <a:rPr b="1" i="0" lang="ko-KR" sz="1400" u="none" cap="none" strike="noStrike">
                <a:solidFill>
                  <a:srgbClr val="A5A5A5"/>
                </a:solidFill>
                <a:latin typeface="Arial"/>
                <a:ea typeface="Arial"/>
                <a:cs typeface="Arial"/>
                <a:sym typeface="Arial"/>
              </a:rPr>
              <a:t>일반 고객들 열차 정보 조회 검색 기능</a:t>
            </a:r>
            <a:endParaRPr b="1" i="0" sz="1400" u="none" cap="none" strike="noStrike">
              <a:solidFill>
                <a:srgbClr val="A5A5A5"/>
              </a:solidFill>
              <a:latin typeface="Arial"/>
              <a:ea typeface="Arial"/>
              <a:cs typeface="Arial"/>
              <a:sym typeface="Arial"/>
            </a:endParaRPr>
          </a:p>
        </p:txBody>
      </p:sp>
      <p:sp>
        <p:nvSpPr>
          <p:cNvPr id="519" name="Google Shape;519;p32"/>
          <p:cNvSpPr/>
          <p:nvPr/>
        </p:nvSpPr>
        <p:spPr>
          <a:xfrm>
            <a:off x="8790543" y="4151844"/>
            <a:ext cx="284100" cy="28410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20" name="Google Shape;520;p32"/>
          <p:cNvSpPr/>
          <p:nvPr/>
        </p:nvSpPr>
        <p:spPr>
          <a:xfrm>
            <a:off x="9192350" y="4151850"/>
            <a:ext cx="31926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400"/>
              <a:buFont typeface="Arial"/>
              <a:buNone/>
            </a:pPr>
            <a:r>
              <a:rPr b="1" i="0" lang="ko-KR" sz="1400" u="none" cap="none" strike="noStrike">
                <a:solidFill>
                  <a:srgbClr val="A5A5A5"/>
                </a:solidFill>
                <a:latin typeface="Arial"/>
                <a:ea typeface="Arial"/>
                <a:cs typeface="Arial"/>
                <a:sym typeface="Arial"/>
              </a:rPr>
              <a:t>직원용 사이트에서도 확인 가능</a:t>
            </a:r>
            <a:endParaRPr b="1" i="0" sz="1400" u="none" cap="none" strike="noStrike">
              <a:solidFill>
                <a:srgbClr val="A5A5A5"/>
              </a:solidFill>
              <a:latin typeface="Arial"/>
              <a:ea typeface="Arial"/>
              <a:cs typeface="Arial"/>
              <a:sym typeface="Arial"/>
            </a:endParaRPr>
          </a:p>
        </p:txBody>
      </p:sp>
      <p:sp>
        <p:nvSpPr>
          <p:cNvPr id="521" name="Google Shape;521;p32"/>
          <p:cNvSpPr txBox="1"/>
          <p:nvPr/>
        </p:nvSpPr>
        <p:spPr>
          <a:xfrm>
            <a:off x="2143125" y="289850"/>
            <a:ext cx="55224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    기능 구현</a:t>
            </a:r>
            <a:r>
              <a:rPr b="0" i="0" lang="ko-KR" sz="2400" u="none" cap="none" strike="noStrike">
                <a:solidFill>
                  <a:schemeClr val="lt1"/>
                </a:solidFill>
                <a:latin typeface="Impact"/>
                <a:ea typeface="Impact"/>
                <a:cs typeface="Impact"/>
                <a:sym typeface="Impact"/>
              </a:rPr>
              <a:t> :  열차 전체 조회 </a:t>
            </a:r>
            <a:endParaRPr b="0" i="0" sz="2400" u="none" cap="none" strike="noStrike">
              <a:solidFill>
                <a:schemeClr val="lt1"/>
              </a:solidFill>
              <a:latin typeface="Impact"/>
              <a:ea typeface="Impact"/>
              <a:cs typeface="Impact"/>
              <a:sym typeface="Impact"/>
            </a:endParaRPr>
          </a:p>
        </p:txBody>
      </p:sp>
      <p:pic>
        <p:nvPicPr>
          <p:cNvPr id="522" name="Google Shape;522;p32"/>
          <p:cNvPicPr preferRelativeResize="0"/>
          <p:nvPr/>
        </p:nvPicPr>
        <p:blipFill rotWithShape="1">
          <a:blip r:embed="rId3">
            <a:alphaModFix/>
          </a:blip>
          <a:srcRect b="0" l="0" r="0" t="0"/>
          <a:stretch/>
        </p:blipFill>
        <p:spPr>
          <a:xfrm>
            <a:off x="1640050" y="1339453"/>
            <a:ext cx="6071274" cy="5179126"/>
          </a:xfrm>
          <a:prstGeom prst="rect">
            <a:avLst/>
          </a:prstGeom>
          <a:noFill/>
          <a:ln>
            <a:noFill/>
          </a:ln>
        </p:spPr>
      </p:pic>
      <p:sp>
        <p:nvSpPr>
          <p:cNvPr id="523" name="Google Shape;523;p32"/>
          <p:cNvSpPr/>
          <p:nvPr/>
        </p:nvSpPr>
        <p:spPr>
          <a:xfrm>
            <a:off x="4757025" y="2331625"/>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24" name="Google Shape;524;p32"/>
          <p:cNvSpPr/>
          <p:nvPr/>
        </p:nvSpPr>
        <p:spPr>
          <a:xfrm>
            <a:off x="8790543" y="4852319"/>
            <a:ext cx="284100" cy="28410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25" name="Google Shape;525;p32"/>
          <p:cNvSpPr/>
          <p:nvPr/>
        </p:nvSpPr>
        <p:spPr>
          <a:xfrm>
            <a:off x="9192350" y="4863675"/>
            <a:ext cx="3192600" cy="4431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400"/>
              <a:buFont typeface="Arial"/>
              <a:buNone/>
            </a:pPr>
            <a:r>
              <a:rPr b="1" i="0" lang="ko-KR" sz="1400" u="none" cap="none" strike="noStrike">
                <a:solidFill>
                  <a:srgbClr val="A5A5A5"/>
                </a:solidFill>
                <a:latin typeface="Arial"/>
                <a:ea typeface="Arial"/>
                <a:cs typeface="Arial"/>
                <a:sym typeface="Arial"/>
              </a:rPr>
              <a:t>검색 조건 별로 확인 가능</a:t>
            </a:r>
            <a:endParaRPr b="1" i="0" sz="1400" u="none" cap="none" strike="noStrike">
              <a:solidFill>
                <a:srgbClr val="A5A5A5"/>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500"/>
                                        <p:tgtEl>
                                          <p:spTgt spid="517"/>
                                        </p:tgtEl>
                                        <p:attrNameLst>
                                          <p:attrName>ppt_w</p:attrName>
                                        </p:attrNameLst>
                                      </p:cBhvr>
                                      <p:tavLst>
                                        <p:tav fmla="" tm="0">
                                          <p:val>
                                            <p:strVal val="0"/>
                                          </p:val>
                                        </p:tav>
                                        <p:tav fmla="" tm="100000">
                                          <p:val>
                                            <p:strVal val="#ppt_w"/>
                                          </p:val>
                                        </p:tav>
                                      </p:tavLst>
                                    </p:anim>
                                    <p:anim calcmode="lin" valueType="num">
                                      <p:cBhvr additive="base">
                                        <p:cTn dur="500"/>
                                        <p:tgtEl>
                                          <p:spTgt spid="51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par>
                                <p:cTn fill="hold" nodeType="withEffect" presetClass="entr" presetID="23" presetSubtype="16">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500"/>
                                        <p:tgtEl>
                                          <p:spTgt spid="519"/>
                                        </p:tgtEl>
                                        <p:attrNameLst>
                                          <p:attrName>ppt_w</p:attrName>
                                        </p:attrNameLst>
                                      </p:cBhvr>
                                      <p:tavLst>
                                        <p:tav fmla="" tm="0">
                                          <p:val>
                                            <p:strVal val="0"/>
                                          </p:val>
                                        </p:tav>
                                        <p:tav fmla="" tm="100000">
                                          <p:val>
                                            <p:strVal val="#ppt_w"/>
                                          </p:val>
                                        </p:tav>
                                      </p:tavLst>
                                    </p:anim>
                                    <p:anim calcmode="lin" valueType="num">
                                      <p:cBhvr additive="base">
                                        <p:cTn dur="500"/>
                                        <p:tgtEl>
                                          <p:spTgt spid="51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par>
                                <p:cTn fill="hold" nodeType="withEffect" presetClass="entr" presetID="23" presetSubtype="16">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ppt_w</p:attrName>
                                        </p:attrNameLst>
                                      </p:cBhvr>
                                      <p:tavLst>
                                        <p:tav fmla="" tm="0">
                                          <p:val>
                                            <p:strVal val="0"/>
                                          </p:val>
                                        </p:tav>
                                        <p:tav fmla="" tm="100000">
                                          <p:val>
                                            <p:strVal val="#ppt_w"/>
                                          </p:val>
                                        </p:tav>
                                      </p:tavLst>
                                    </p:anim>
                                    <p:anim calcmode="lin" valueType="num">
                                      <p:cBhvr additive="base">
                                        <p:cTn dur="1000"/>
                                        <p:tgtEl>
                                          <p:spTgt spid="524"/>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000"/>
                                        <p:tgtEl>
                                          <p:spTgt spid="523"/>
                                        </p:tgtEl>
                                        <p:attrNameLst>
                                          <p:attrName>ppt_w</p:attrName>
                                        </p:attrNameLst>
                                      </p:cBhvr>
                                      <p:tavLst>
                                        <p:tav fmla="" tm="0">
                                          <p:val>
                                            <p:strVal val="0"/>
                                          </p:val>
                                        </p:tav>
                                        <p:tav fmla="" tm="100000">
                                          <p:val>
                                            <p:strVal val="#ppt_w"/>
                                          </p:val>
                                        </p:tav>
                                      </p:tavLst>
                                    </p:anim>
                                    <p:anim calcmode="lin" valueType="num">
                                      <p:cBhvr additive="base">
                                        <p:cTn dur="1000"/>
                                        <p:tgtEl>
                                          <p:spTgt spid="52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4"/>
          <p:cNvSpPr txBox="1"/>
          <p:nvPr/>
        </p:nvSpPr>
        <p:spPr>
          <a:xfrm>
            <a:off x="1977450" y="340000"/>
            <a:ext cx="72735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500" u="none" cap="none" strike="noStrike">
                <a:solidFill>
                  <a:schemeClr val="lt1"/>
                </a:solidFill>
                <a:latin typeface="Impact"/>
                <a:ea typeface="Impact"/>
                <a:cs typeface="Impact"/>
                <a:sym typeface="Impact"/>
              </a:rPr>
              <a:t>      기능 구현</a:t>
            </a:r>
            <a:r>
              <a:rPr b="0" i="0" lang="ko-KR" sz="2400" u="none" cap="none" strike="noStrike">
                <a:solidFill>
                  <a:schemeClr val="lt1"/>
                </a:solidFill>
                <a:latin typeface="Impact"/>
                <a:ea typeface="Impact"/>
                <a:cs typeface="Impact"/>
                <a:sym typeface="Impact"/>
              </a:rPr>
              <a:t> :  직원페이지 출퇴근 관리</a:t>
            </a:r>
            <a:endParaRPr b="0" i="0" sz="2400" u="none" cap="none" strike="noStrike">
              <a:solidFill>
                <a:schemeClr val="lt1"/>
              </a:solidFill>
              <a:latin typeface="Impact"/>
              <a:ea typeface="Impact"/>
              <a:cs typeface="Impact"/>
              <a:sym typeface="Impact"/>
            </a:endParaRPr>
          </a:p>
        </p:txBody>
      </p:sp>
      <p:pic>
        <p:nvPicPr>
          <p:cNvPr id="532" name="Google Shape;532;p34"/>
          <p:cNvPicPr preferRelativeResize="0"/>
          <p:nvPr/>
        </p:nvPicPr>
        <p:blipFill rotWithShape="1">
          <a:blip r:embed="rId3">
            <a:alphaModFix/>
          </a:blip>
          <a:srcRect b="0" l="0" r="0" t="0"/>
          <a:stretch/>
        </p:blipFill>
        <p:spPr>
          <a:xfrm>
            <a:off x="5585225" y="1732938"/>
            <a:ext cx="7273525" cy="4935601"/>
          </a:xfrm>
          <a:prstGeom prst="rect">
            <a:avLst/>
          </a:prstGeom>
          <a:noFill/>
          <a:ln>
            <a:noFill/>
          </a:ln>
        </p:spPr>
      </p:pic>
      <p:pic>
        <p:nvPicPr>
          <p:cNvPr id="533" name="Google Shape;533;p34"/>
          <p:cNvPicPr preferRelativeResize="0"/>
          <p:nvPr/>
        </p:nvPicPr>
        <p:blipFill rotWithShape="1">
          <a:blip r:embed="rId4">
            <a:alphaModFix/>
          </a:blip>
          <a:srcRect b="0" l="0" r="0" t="0"/>
          <a:stretch/>
        </p:blipFill>
        <p:spPr>
          <a:xfrm>
            <a:off x="596891" y="2005863"/>
            <a:ext cx="6243408" cy="4616275"/>
          </a:xfrm>
          <a:prstGeom prst="rect">
            <a:avLst/>
          </a:prstGeom>
          <a:noFill/>
          <a:ln>
            <a:noFill/>
          </a:ln>
        </p:spPr>
      </p:pic>
      <p:sp>
        <p:nvSpPr>
          <p:cNvPr id="534" name="Google Shape;534;p34"/>
          <p:cNvSpPr/>
          <p:nvPr/>
        </p:nvSpPr>
        <p:spPr>
          <a:xfrm>
            <a:off x="3669250" y="3838200"/>
            <a:ext cx="871200" cy="642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35" name="Google Shape;535;p34"/>
          <p:cNvSpPr/>
          <p:nvPr/>
        </p:nvSpPr>
        <p:spPr>
          <a:xfrm>
            <a:off x="10302300" y="3307600"/>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36" name="Google Shape;536;p34"/>
          <p:cNvSpPr/>
          <p:nvPr/>
        </p:nvSpPr>
        <p:spPr>
          <a:xfrm>
            <a:off x="7448475" y="5179675"/>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37" name="Google Shape;537;p34"/>
          <p:cNvSpPr/>
          <p:nvPr/>
        </p:nvSpPr>
        <p:spPr>
          <a:xfrm>
            <a:off x="10627650" y="4441388"/>
            <a:ext cx="538200" cy="461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38" name="Google Shape;538;p34"/>
          <p:cNvSpPr/>
          <p:nvPr/>
        </p:nvSpPr>
        <p:spPr>
          <a:xfrm>
            <a:off x="1568005" y="1892946"/>
            <a:ext cx="9359442" cy="58498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400" u="none" cap="none" strike="noStrike">
                <a:solidFill>
                  <a:srgbClr val="FF0000"/>
                </a:solidFill>
                <a:latin typeface="Arial"/>
                <a:ea typeface="Arial"/>
                <a:cs typeface="Arial"/>
                <a:sym typeface="Arial"/>
              </a:rPr>
              <a:t>직원들 페이지에 출퇴근 관리 시스템을 만들었다. 현재 시간이 라이브로 나오면서 출근을 찍으면 기록이 되고</a:t>
            </a:r>
            <a:endParaRPr b="1" i="0" sz="14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400" u="none" cap="none" strike="noStrike">
                <a:solidFill>
                  <a:srgbClr val="FF0000"/>
                </a:solidFill>
                <a:latin typeface="Arial"/>
                <a:ea typeface="Arial"/>
                <a:cs typeface="Arial"/>
                <a:sym typeface="Arial"/>
              </a:rPr>
              <a:t>퇴근시 정상근무로 체크되어 총 근무 일 수도 구할 수 있다.</a:t>
            </a:r>
            <a:endParaRPr b="1" i="0" sz="14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400" u="none" cap="none" strike="noStrike">
                <a:solidFill>
                  <a:srgbClr val="FF0000"/>
                </a:solidFill>
                <a:latin typeface="Arial"/>
                <a:ea typeface="Arial"/>
                <a:cs typeface="Arial"/>
                <a:sym typeface="Arial"/>
              </a:rPr>
              <a:t>그리고 자신의 근태 리스트에서 년원일별로 검색이 가능하다.</a:t>
            </a:r>
            <a:endParaRPr b="1" i="0" sz="14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sp>
        <p:nvSpPr>
          <p:cNvPr id="539" name="Google Shape;539;p34"/>
          <p:cNvSpPr/>
          <p:nvPr/>
        </p:nvSpPr>
        <p:spPr>
          <a:xfrm>
            <a:off x="2398180" y="5953496"/>
            <a:ext cx="9359442" cy="584982"/>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또한 출근하면 alert창으로 알람이 뜨고 퇴근없이 또 다시 출근 버튼을 누르면 ‘이미 출근하셨습니다’와 같이</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500"/>
              <a:buFont typeface="Arial"/>
              <a:buNone/>
            </a:pPr>
            <a:r>
              <a:rPr b="1" i="0" lang="ko-KR" sz="1500" u="none" cap="none" strike="noStrike">
                <a:solidFill>
                  <a:srgbClr val="FF0000"/>
                </a:solidFill>
                <a:latin typeface="Arial"/>
                <a:ea typeface="Arial"/>
                <a:cs typeface="Arial"/>
                <a:sym typeface="Arial"/>
              </a:rPr>
              <a:t>alert 창이 뜨고 중복되지 않도록 하였다.</a:t>
            </a:r>
            <a:endParaRPr b="1" i="0" sz="15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t/>
            </a:r>
            <a:endParaRPr b="0" i="0" sz="1000" u="none" cap="none" strike="noStrike">
              <a:solidFill>
                <a:srgbClr val="A5A5A5"/>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1000"/>
                                        <p:tgtEl>
                                          <p:spTgt spid="534"/>
                                        </p:tgtEl>
                                        <p:attrNameLst>
                                          <p:attrName>ppt_w</p:attrName>
                                        </p:attrNameLst>
                                      </p:cBhvr>
                                      <p:tavLst>
                                        <p:tav fmla="" tm="0">
                                          <p:val>
                                            <p:strVal val="0"/>
                                          </p:val>
                                        </p:tav>
                                        <p:tav fmla="" tm="100000">
                                          <p:val>
                                            <p:strVal val="#ppt_w"/>
                                          </p:val>
                                        </p:tav>
                                      </p:tavLst>
                                    </p:anim>
                                    <p:anim calcmode="lin" valueType="num">
                                      <p:cBhvr additive="base">
                                        <p:cTn dur="1000"/>
                                        <p:tgtEl>
                                          <p:spTgt spid="53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1000"/>
                                        <p:tgtEl>
                                          <p:spTgt spid="537"/>
                                        </p:tgtEl>
                                        <p:attrNameLst>
                                          <p:attrName>ppt_w</p:attrName>
                                        </p:attrNameLst>
                                      </p:cBhvr>
                                      <p:tavLst>
                                        <p:tav fmla="" tm="0">
                                          <p:val>
                                            <p:strVal val="0"/>
                                          </p:val>
                                        </p:tav>
                                        <p:tav fmla="" tm="100000">
                                          <p:val>
                                            <p:strVal val="#ppt_w"/>
                                          </p:val>
                                        </p:tav>
                                      </p:tavLst>
                                    </p:anim>
                                    <p:anim calcmode="lin" valueType="num">
                                      <p:cBhvr additive="base">
                                        <p:cTn dur="1000"/>
                                        <p:tgtEl>
                                          <p:spTgt spid="537"/>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1000"/>
                                        <p:tgtEl>
                                          <p:spTgt spid="536"/>
                                        </p:tgtEl>
                                        <p:attrNameLst>
                                          <p:attrName>ppt_w</p:attrName>
                                        </p:attrNameLst>
                                      </p:cBhvr>
                                      <p:tavLst>
                                        <p:tav fmla="" tm="0">
                                          <p:val>
                                            <p:strVal val="0"/>
                                          </p:val>
                                        </p:tav>
                                        <p:tav fmla="" tm="100000">
                                          <p:val>
                                            <p:strVal val="#ppt_w"/>
                                          </p:val>
                                        </p:tav>
                                      </p:tavLst>
                                    </p:anim>
                                    <p:anim calcmode="lin" valueType="num">
                                      <p:cBhvr additive="base">
                                        <p:cTn dur="1000"/>
                                        <p:tgtEl>
                                          <p:spTgt spid="536"/>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1000"/>
                                        <p:tgtEl>
                                          <p:spTgt spid="535"/>
                                        </p:tgtEl>
                                        <p:attrNameLst>
                                          <p:attrName>ppt_w</p:attrName>
                                        </p:attrNameLst>
                                      </p:cBhvr>
                                      <p:tavLst>
                                        <p:tav fmla="" tm="0">
                                          <p:val>
                                            <p:strVal val="0"/>
                                          </p:val>
                                        </p:tav>
                                        <p:tav fmla="" tm="100000">
                                          <p:val>
                                            <p:strVal val="#ppt_w"/>
                                          </p:val>
                                        </p:tav>
                                      </p:tavLst>
                                    </p:anim>
                                    <p:anim calcmode="lin" valueType="num">
                                      <p:cBhvr additive="base">
                                        <p:cTn dur="1000"/>
                                        <p:tgtEl>
                                          <p:spTgt spid="53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5"/>
          <p:cNvSpPr txBox="1"/>
          <p:nvPr/>
        </p:nvSpPr>
        <p:spPr>
          <a:xfrm>
            <a:off x="2082225" y="349550"/>
            <a:ext cx="86943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ko-KR" sz="2600" u="none" cap="none" strike="noStrike">
                <a:solidFill>
                  <a:schemeClr val="lt1"/>
                </a:solidFill>
                <a:latin typeface="Impact"/>
                <a:ea typeface="Impact"/>
                <a:cs typeface="Impact"/>
                <a:sym typeface="Impact"/>
              </a:rPr>
              <a:t>    기능 구현</a:t>
            </a:r>
            <a:r>
              <a:rPr b="0" i="0" lang="ko-KR" sz="2400" u="none" cap="none" strike="noStrike">
                <a:solidFill>
                  <a:schemeClr val="lt1"/>
                </a:solidFill>
                <a:latin typeface="Impact"/>
                <a:ea typeface="Impact"/>
                <a:cs typeface="Impact"/>
                <a:sym typeface="Impact"/>
              </a:rPr>
              <a:t> : 메인페이지 css및 다양한 기능들</a:t>
            </a:r>
            <a:endParaRPr b="0" i="0" sz="2400" u="none" cap="none" strike="noStrike">
              <a:solidFill>
                <a:srgbClr val="FF0000"/>
              </a:solidFill>
              <a:latin typeface="Impact"/>
              <a:ea typeface="Impact"/>
              <a:cs typeface="Impact"/>
              <a:sym typeface="Impact"/>
            </a:endParaRPr>
          </a:p>
        </p:txBody>
      </p:sp>
      <p:sp>
        <p:nvSpPr>
          <p:cNvPr id="546" name="Google Shape;546;p35"/>
          <p:cNvSpPr/>
          <p:nvPr/>
        </p:nvSpPr>
        <p:spPr>
          <a:xfrm>
            <a:off x="5573550" y="4620350"/>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pic>
        <p:nvPicPr>
          <p:cNvPr id="547" name="Google Shape;547;p35"/>
          <p:cNvPicPr preferRelativeResize="0"/>
          <p:nvPr/>
        </p:nvPicPr>
        <p:blipFill rotWithShape="1">
          <a:blip r:embed="rId3">
            <a:alphaModFix/>
          </a:blip>
          <a:srcRect b="0" l="0" r="0" t="0"/>
          <a:stretch/>
        </p:blipFill>
        <p:spPr>
          <a:xfrm>
            <a:off x="795138" y="1267675"/>
            <a:ext cx="9206724" cy="4076426"/>
          </a:xfrm>
          <a:prstGeom prst="rect">
            <a:avLst/>
          </a:prstGeom>
          <a:noFill/>
          <a:ln>
            <a:noFill/>
          </a:ln>
        </p:spPr>
      </p:pic>
      <p:pic>
        <p:nvPicPr>
          <p:cNvPr id="548" name="Google Shape;548;p35"/>
          <p:cNvPicPr preferRelativeResize="0"/>
          <p:nvPr/>
        </p:nvPicPr>
        <p:blipFill rotWithShape="1">
          <a:blip r:embed="rId4">
            <a:alphaModFix/>
          </a:blip>
          <a:srcRect b="0" l="0" r="0" t="0"/>
          <a:stretch/>
        </p:blipFill>
        <p:spPr>
          <a:xfrm>
            <a:off x="4624888" y="4723075"/>
            <a:ext cx="8233875" cy="2444800"/>
          </a:xfrm>
          <a:prstGeom prst="rect">
            <a:avLst/>
          </a:prstGeom>
          <a:noFill/>
          <a:ln>
            <a:noFill/>
          </a:ln>
        </p:spPr>
      </p:pic>
      <p:sp>
        <p:nvSpPr>
          <p:cNvPr id="549" name="Google Shape;549;p35"/>
          <p:cNvSpPr/>
          <p:nvPr/>
        </p:nvSpPr>
        <p:spPr>
          <a:xfrm>
            <a:off x="6111750" y="1441475"/>
            <a:ext cx="959100" cy="919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50" name="Google Shape;550;p35"/>
          <p:cNvSpPr/>
          <p:nvPr/>
        </p:nvSpPr>
        <p:spPr>
          <a:xfrm>
            <a:off x="4741825" y="3978575"/>
            <a:ext cx="831600" cy="744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51" name="Google Shape;551;p35"/>
          <p:cNvSpPr/>
          <p:nvPr/>
        </p:nvSpPr>
        <p:spPr>
          <a:xfrm>
            <a:off x="6200225" y="4881000"/>
            <a:ext cx="959100" cy="919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52" name="Google Shape;552;p35"/>
          <p:cNvSpPr/>
          <p:nvPr/>
        </p:nvSpPr>
        <p:spPr>
          <a:xfrm>
            <a:off x="8262263" y="4881000"/>
            <a:ext cx="959100" cy="919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53" name="Google Shape;553;p35"/>
          <p:cNvSpPr/>
          <p:nvPr/>
        </p:nvSpPr>
        <p:spPr>
          <a:xfrm>
            <a:off x="10001850" y="6382400"/>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54" name="Google Shape;554;p35"/>
          <p:cNvSpPr/>
          <p:nvPr/>
        </p:nvSpPr>
        <p:spPr>
          <a:xfrm>
            <a:off x="10672500" y="6557575"/>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55" name="Google Shape;555;p35"/>
          <p:cNvSpPr/>
          <p:nvPr/>
        </p:nvSpPr>
        <p:spPr>
          <a:xfrm>
            <a:off x="10404950" y="5129150"/>
            <a:ext cx="538200" cy="508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49"/>
                                        </p:tgtEl>
                                        <p:attrNameLst>
                                          <p:attrName>style.visibility</p:attrName>
                                        </p:attrNameLst>
                                      </p:cBhvr>
                                      <p:to>
                                        <p:strVal val="visible"/>
                                      </p:to>
                                    </p:set>
                                    <p:anim calcmode="lin" valueType="num">
                                      <p:cBhvr additive="base">
                                        <p:cTn dur="1000"/>
                                        <p:tgtEl>
                                          <p:spTgt spid="549"/>
                                        </p:tgtEl>
                                        <p:attrNameLst>
                                          <p:attrName>ppt_w</p:attrName>
                                        </p:attrNameLst>
                                      </p:cBhvr>
                                      <p:tavLst>
                                        <p:tav fmla="" tm="0">
                                          <p:val>
                                            <p:strVal val="0"/>
                                          </p:val>
                                        </p:tav>
                                        <p:tav fmla="" tm="100000">
                                          <p:val>
                                            <p:strVal val="#ppt_w"/>
                                          </p:val>
                                        </p:tav>
                                      </p:tavLst>
                                    </p:anim>
                                    <p:anim calcmode="lin" valueType="num">
                                      <p:cBhvr additive="base">
                                        <p:cTn dur="1000"/>
                                        <p:tgtEl>
                                          <p:spTgt spid="54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50"/>
                                        </p:tgtEl>
                                        <p:attrNameLst>
                                          <p:attrName>style.visibility</p:attrName>
                                        </p:attrNameLst>
                                      </p:cBhvr>
                                      <p:to>
                                        <p:strVal val="visible"/>
                                      </p:to>
                                    </p:set>
                                    <p:anim calcmode="lin" valueType="num">
                                      <p:cBhvr additive="base">
                                        <p:cTn dur="1000"/>
                                        <p:tgtEl>
                                          <p:spTgt spid="550"/>
                                        </p:tgtEl>
                                        <p:attrNameLst>
                                          <p:attrName>ppt_w</p:attrName>
                                        </p:attrNameLst>
                                      </p:cBhvr>
                                      <p:tavLst>
                                        <p:tav fmla="" tm="0">
                                          <p:val>
                                            <p:strVal val="0"/>
                                          </p:val>
                                        </p:tav>
                                        <p:tav fmla="" tm="100000">
                                          <p:val>
                                            <p:strVal val="#ppt_w"/>
                                          </p:val>
                                        </p:tav>
                                      </p:tavLst>
                                    </p:anim>
                                    <p:anim calcmode="lin" valueType="num">
                                      <p:cBhvr additive="base">
                                        <p:cTn dur="1000"/>
                                        <p:tgtEl>
                                          <p:spTgt spid="550"/>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551"/>
                                        </p:tgtEl>
                                        <p:attrNameLst>
                                          <p:attrName>style.visibility</p:attrName>
                                        </p:attrNameLst>
                                      </p:cBhvr>
                                      <p:to>
                                        <p:strVal val="visible"/>
                                      </p:to>
                                    </p:set>
                                    <p:anim calcmode="lin" valueType="num">
                                      <p:cBhvr additive="base">
                                        <p:cTn dur="1000"/>
                                        <p:tgtEl>
                                          <p:spTgt spid="551"/>
                                        </p:tgtEl>
                                        <p:attrNameLst>
                                          <p:attrName>ppt_w</p:attrName>
                                        </p:attrNameLst>
                                      </p:cBhvr>
                                      <p:tavLst>
                                        <p:tav fmla="" tm="0">
                                          <p:val>
                                            <p:strVal val="0"/>
                                          </p:val>
                                        </p:tav>
                                        <p:tav fmla="" tm="100000">
                                          <p:val>
                                            <p:strVal val="#ppt_w"/>
                                          </p:val>
                                        </p:tav>
                                      </p:tavLst>
                                    </p:anim>
                                    <p:anim calcmode="lin" valueType="num">
                                      <p:cBhvr additive="base">
                                        <p:cTn dur="1000"/>
                                        <p:tgtEl>
                                          <p:spTgt spid="551"/>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552"/>
                                        </p:tgtEl>
                                        <p:attrNameLst>
                                          <p:attrName>style.visibility</p:attrName>
                                        </p:attrNameLst>
                                      </p:cBhvr>
                                      <p:to>
                                        <p:strVal val="visible"/>
                                      </p:to>
                                    </p:set>
                                    <p:anim calcmode="lin" valueType="num">
                                      <p:cBhvr additive="base">
                                        <p:cTn dur="1000"/>
                                        <p:tgtEl>
                                          <p:spTgt spid="552"/>
                                        </p:tgtEl>
                                        <p:attrNameLst>
                                          <p:attrName>ppt_w</p:attrName>
                                        </p:attrNameLst>
                                      </p:cBhvr>
                                      <p:tavLst>
                                        <p:tav fmla="" tm="0">
                                          <p:val>
                                            <p:strVal val="0"/>
                                          </p:val>
                                        </p:tav>
                                        <p:tav fmla="" tm="100000">
                                          <p:val>
                                            <p:strVal val="#ppt_w"/>
                                          </p:val>
                                        </p:tav>
                                      </p:tavLst>
                                    </p:anim>
                                    <p:anim calcmode="lin" valueType="num">
                                      <p:cBhvr additive="base">
                                        <p:cTn dur="1000"/>
                                        <p:tgtEl>
                                          <p:spTgt spid="552"/>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555"/>
                                        </p:tgtEl>
                                        <p:attrNameLst>
                                          <p:attrName>style.visibility</p:attrName>
                                        </p:attrNameLst>
                                      </p:cBhvr>
                                      <p:to>
                                        <p:strVal val="visible"/>
                                      </p:to>
                                    </p:set>
                                    <p:anim calcmode="lin" valueType="num">
                                      <p:cBhvr additive="base">
                                        <p:cTn dur="1000"/>
                                        <p:tgtEl>
                                          <p:spTgt spid="555"/>
                                        </p:tgtEl>
                                        <p:attrNameLst>
                                          <p:attrName>ppt_w</p:attrName>
                                        </p:attrNameLst>
                                      </p:cBhvr>
                                      <p:tavLst>
                                        <p:tav fmla="" tm="0">
                                          <p:val>
                                            <p:strVal val="0"/>
                                          </p:val>
                                        </p:tav>
                                        <p:tav fmla="" tm="100000">
                                          <p:val>
                                            <p:strVal val="#ppt_w"/>
                                          </p:val>
                                        </p:tav>
                                      </p:tavLst>
                                    </p:anim>
                                    <p:anim calcmode="lin" valueType="num">
                                      <p:cBhvr additive="base">
                                        <p:cTn dur="1000"/>
                                        <p:tgtEl>
                                          <p:spTgt spid="555"/>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1000"/>
                                        <p:tgtEl>
                                          <p:spTgt spid="553"/>
                                        </p:tgtEl>
                                        <p:attrNameLst>
                                          <p:attrName>ppt_w</p:attrName>
                                        </p:attrNameLst>
                                      </p:cBhvr>
                                      <p:tavLst>
                                        <p:tav fmla="" tm="0">
                                          <p:val>
                                            <p:strVal val="0"/>
                                          </p:val>
                                        </p:tav>
                                        <p:tav fmla="" tm="100000">
                                          <p:val>
                                            <p:strVal val="#ppt_w"/>
                                          </p:val>
                                        </p:tav>
                                      </p:tavLst>
                                    </p:anim>
                                    <p:anim calcmode="lin" valueType="num">
                                      <p:cBhvr additive="base">
                                        <p:cTn dur="1000"/>
                                        <p:tgtEl>
                                          <p:spTgt spid="553"/>
                                        </p:tgtEl>
                                        <p:attrNameLst>
                                          <p:attrName>ppt_h</p:attrName>
                                        </p:attrNameLst>
                                      </p:cBhvr>
                                      <p:tavLst>
                                        <p:tav fmla="" tm="0">
                                          <p:val>
                                            <p:strVal val="0"/>
                                          </p:val>
                                        </p:tav>
                                        <p:tav fmla="" tm="100000">
                                          <p:val>
                                            <p:strVal val="#ppt_h"/>
                                          </p:val>
                                        </p:tav>
                                      </p:tavLst>
                                    </p:anim>
                                  </p:childTnLst>
                                </p:cTn>
                              </p:par>
                            </p:childTnLst>
                          </p:cTn>
                        </p:par>
                        <p:par>
                          <p:cTn fill="hold">
                            <p:stCondLst>
                              <p:cond delay="6000"/>
                            </p:stCondLst>
                            <p:childTnLst>
                              <p:par>
                                <p:cTn fill="hold" nodeType="afterEffect" presetClass="entr" presetID="23" presetSubtype="16">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1000"/>
                                        <p:tgtEl>
                                          <p:spTgt spid="554"/>
                                        </p:tgtEl>
                                        <p:attrNameLst>
                                          <p:attrName>ppt_w</p:attrName>
                                        </p:attrNameLst>
                                      </p:cBhvr>
                                      <p:tavLst>
                                        <p:tav fmla="" tm="0">
                                          <p:val>
                                            <p:strVal val="0"/>
                                          </p:val>
                                        </p:tav>
                                        <p:tav fmla="" tm="100000">
                                          <p:val>
                                            <p:strVal val="#ppt_w"/>
                                          </p:val>
                                        </p:tav>
                                      </p:tavLst>
                                    </p:anim>
                                    <p:anim calcmode="lin" valueType="num">
                                      <p:cBhvr additive="base">
                                        <p:cTn dur="1000"/>
                                        <p:tgtEl>
                                          <p:spTgt spid="5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6"/>
          <p:cNvSpPr txBox="1"/>
          <p:nvPr/>
        </p:nvSpPr>
        <p:spPr>
          <a:xfrm>
            <a:off x="2257474" y="330475"/>
            <a:ext cx="55896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300" u="none" cap="none" strike="noStrike">
                <a:solidFill>
                  <a:schemeClr val="lt1"/>
                </a:solidFill>
                <a:latin typeface="Impact"/>
                <a:ea typeface="Impact"/>
                <a:cs typeface="Impact"/>
                <a:sym typeface="Impact"/>
              </a:rPr>
              <a:t> </a:t>
            </a:r>
            <a:r>
              <a:rPr b="1" i="0" lang="ko-KR" sz="2500" u="none" cap="none" strike="noStrike">
                <a:solidFill>
                  <a:schemeClr val="lt1"/>
                </a:solidFill>
                <a:latin typeface="Impact"/>
                <a:ea typeface="Impact"/>
                <a:cs typeface="Impact"/>
                <a:sym typeface="Impact"/>
              </a:rPr>
              <a:t>  기능 구현</a:t>
            </a:r>
            <a:r>
              <a:rPr b="0" i="0" lang="ko-KR" sz="2400" u="none" cap="none" strike="noStrike">
                <a:solidFill>
                  <a:schemeClr val="lt1"/>
                </a:solidFill>
                <a:latin typeface="Impact"/>
                <a:ea typeface="Impact"/>
                <a:cs typeface="Impact"/>
                <a:sym typeface="Impact"/>
              </a:rPr>
              <a:t> :  기타 다양한 기능들</a:t>
            </a:r>
            <a:endParaRPr b="0" i="0" sz="2400" u="none" cap="none" strike="noStrike">
              <a:solidFill>
                <a:schemeClr val="lt1"/>
              </a:solidFill>
              <a:latin typeface="Impact"/>
              <a:ea typeface="Impact"/>
              <a:cs typeface="Impact"/>
              <a:sym typeface="Impact"/>
            </a:endParaRPr>
          </a:p>
        </p:txBody>
      </p:sp>
      <p:pic>
        <p:nvPicPr>
          <p:cNvPr id="562" name="Google Shape;562;p36"/>
          <p:cNvPicPr preferRelativeResize="0"/>
          <p:nvPr/>
        </p:nvPicPr>
        <p:blipFill rotWithShape="1">
          <a:blip r:embed="rId3">
            <a:alphaModFix/>
          </a:blip>
          <a:srcRect b="0" l="0" r="0" t="0"/>
          <a:stretch/>
        </p:blipFill>
        <p:spPr>
          <a:xfrm>
            <a:off x="6429375" y="1724138"/>
            <a:ext cx="5994045" cy="4273589"/>
          </a:xfrm>
          <a:prstGeom prst="rect">
            <a:avLst/>
          </a:prstGeom>
          <a:noFill/>
          <a:ln>
            <a:noFill/>
          </a:ln>
        </p:spPr>
      </p:pic>
      <p:pic>
        <p:nvPicPr>
          <p:cNvPr id="563" name="Google Shape;563;p36"/>
          <p:cNvPicPr preferRelativeResize="0"/>
          <p:nvPr/>
        </p:nvPicPr>
        <p:blipFill rotWithShape="1">
          <a:blip r:embed="rId4">
            <a:alphaModFix/>
          </a:blip>
          <a:srcRect b="0" l="0" r="0" t="0"/>
          <a:stretch/>
        </p:blipFill>
        <p:spPr>
          <a:xfrm>
            <a:off x="2573070" y="6123500"/>
            <a:ext cx="2514600" cy="666750"/>
          </a:xfrm>
          <a:prstGeom prst="rect">
            <a:avLst/>
          </a:prstGeom>
          <a:noFill/>
          <a:ln>
            <a:noFill/>
          </a:ln>
        </p:spPr>
      </p:pic>
      <p:pic>
        <p:nvPicPr>
          <p:cNvPr id="564" name="Google Shape;564;p36"/>
          <p:cNvPicPr preferRelativeResize="0"/>
          <p:nvPr/>
        </p:nvPicPr>
        <p:blipFill rotWithShape="1">
          <a:blip r:embed="rId5">
            <a:alphaModFix/>
          </a:blip>
          <a:srcRect b="0" l="0" r="0" t="0"/>
          <a:stretch/>
        </p:blipFill>
        <p:spPr>
          <a:xfrm>
            <a:off x="488925" y="1724162"/>
            <a:ext cx="6450849" cy="4624649"/>
          </a:xfrm>
          <a:prstGeom prst="rect">
            <a:avLst/>
          </a:prstGeom>
          <a:noFill/>
          <a:ln>
            <a:noFill/>
          </a:ln>
        </p:spPr>
      </p:pic>
      <p:sp>
        <p:nvSpPr>
          <p:cNvPr id="565" name="Google Shape;565;p36"/>
          <p:cNvSpPr/>
          <p:nvPr/>
        </p:nvSpPr>
        <p:spPr>
          <a:xfrm flipH="1" rot="10800000">
            <a:off x="5231425" y="2839900"/>
            <a:ext cx="498600" cy="492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66" name="Google Shape;566;p36"/>
          <p:cNvSpPr/>
          <p:nvPr/>
        </p:nvSpPr>
        <p:spPr>
          <a:xfrm flipH="1" rot="10800000">
            <a:off x="3661300" y="6281025"/>
            <a:ext cx="498600" cy="492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567" name="Google Shape;567;p36"/>
          <p:cNvSpPr/>
          <p:nvPr/>
        </p:nvSpPr>
        <p:spPr>
          <a:xfrm flipH="1" rot="10800000">
            <a:off x="9744700" y="2974825"/>
            <a:ext cx="498600" cy="492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1000"/>
                                        <p:tgtEl>
                                          <p:spTgt spid="565"/>
                                        </p:tgtEl>
                                        <p:attrNameLst>
                                          <p:attrName>ppt_w</p:attrName>
                                        </p:attrNameLst>
                                      </p:cBhvr>
                                      <p:tavLst>
                                        <p:tav fmla="" tm="0">
                                          <p:val>
                                            <p:strVal val="0"/>
                                          </p:val>
                                        </p:tav>
                                        <p:tav fmla="" tm="100000">
                                          <p:val>
                                            <p:strVal val="#ppt_w"/>
                                          </p:val>
                                        </p:tav>
                                      </p:tavLst>
                                    </p:anim>
                                    <p:anim calcmode="lin" valueType="num">
                                      <p:cBhvr additive="base">
                                        <p:cTn dur="1000"/>
                                        <p:tgtEl>
                                          <p:spTgt spid="56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1000"/>
                                        <p:tgtEl>
                                          <p:spTgt spid="566"/>
                                        </p:tgtEl>
                                        <p:attrNameLst>
                                          <p:attrName>ppt_w</p:attrName>
                                        </p:attrNameLst>
                                      </p:cBhvr>
                                      <p:tavLst>
                                        <p:tav fmla="" tm="0">
                                          <p:val>
                                            <p:strVal val="0"/>
                                          </p:val>
                                        </p:tav>
                                        <p:tav fmla="" tm="100000">
                                          <p:val>
                                            <p:strVal val="#ppt_w"/>
                                          </p:val>
                                        </p:tav>
                                      </p:tavLst>
                                    </p:anim>
                                    <p:anim calcmode="lin" valueType="num">
                                      <p:cBhvr additive="base">
                                        <p:cTn dur="1000"/>
                                        <p:tgtEl>
                                          <p:spTgt spid="56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ppt_w</p:attrName>
                                        </p:attrNameLst>
                                      </p:cBhvr>
                                      <p:tavLst>
                                        <p:tav fmla="" tm="0">
                                          <p:val>
                                            <p:strVal val="0"/>
                                          </p:val>
                                        </p:tav>
                                        <p:tav fmla="" tm="100000">
                                          <p:val>
                                            <p:strVal val="#ppt_w"/>
                                          </p:val>
                                        </p:tav>
                                      </p:tavLst>
                                    </p:anim>
                                    <p:anim calcmode="lin" valueType="num">
                                      <p:cBhvr additive="base">
                                        <p:cTn dur="1000"/>
                                        <p:tgtEl>
                                          <p:spTgt spid="56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7"/>
          <p:cNvSpPr/>
          <p:nvPr/>
        </p:nvSpPr>
        <p:spPr>
          <a:xfrm>
            <a:off x="1532831" y="2013649"/>
            <a:ext cx="4303200" cy="4303200"/>
          </a:xfrm>
          <a:prstGeom prst="ellipse">
            <a:avLst/>
          </a:prstGeom>
          <a:solidFill>
            <a:schemeClr val="accent1">
              <a:alpha val="6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4" name="Google Shape;574;p37"/>
          <p:cNvSpPr/>
          <p:nvPr/>
        </p:nvSpPr>
        <p:spPr>
          <a:xfrm>
            <a:off x="5218014" y="1585491"/>
            <a:ext cx="1174800" cy="1174800"/>
          </a:xfrm>
          <a:prstGeom prst="ellipse">
            <a:avLst/>
          </a:prstGeom>
          <a:solidFill>
            <a:schemeClr val="accent1">
              <a:alpha val="6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5" name="Google Shape;575;p37"/>
          <p:cNvSpPr txBox="1"/>
          <p:nvPr/>
        </p:nvSpPr>
        <p:spPr>
          <a:xfrm>
            <a:off x="2166369" y="2888439"/>
            <a:ext cx="3036000" cy="2554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594"/>
              <a:buFont typeface="Arial"/>
              <a:buNone/>
            </a:pPr>
            <a:r>
              <a:rPr b="1" i="0" lang="ko-KR" sz="16594" u="none" cap="none" strike="noStrike">
                <a:solidFill>
                  <a:schemeClr val="lt1"/>
                </a:solidFill>
                <a:latin typeface="Arial"/>
                <a:ea typeface="Arial"/>
                <a:cs typeface="Arial"/>
                <a:sym typeface="Arial"/>
              </a:rPr>
              <a:t>04</a:t>
            </a:r>
            <a:endParaRPr b="1" i="0" sz="16594" u="none" cap="none" strike="noStrike">
              <a:solidFill>
                <a:schemeClr val="lt1"/>
              </a:solidFill>
              <a:latin typeface="Arial"/>
              <a:ea typeface="Arial"/>
              <a:cs typeface="Arial"/>
              <a:sym typeface="Arial"/>
            </a:endParaRPr>
          </a:p>
        </p:txBody>
      </p:sp>
      <p:sp>
        <p:nvSpPr>
          <p:cNvPr id="576" name="Google Shape;576;p37"/>
          <p:cNvSpPr txBox="1"/>
          <p:nvPr/>
        </p:nvSpPr>
        <p:spPr>
          <a:xfrm>
            <a:off x="6645950" y="3842000"/>
            <a:ext cx="6257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600"/>
              <a:buFont typeface="Arial"/>
              <a:buNone/>
            </a:pPr>
            <a:r>
              <a:rPr lang="ko-KR" sz="3600">
                <a:solidFill>
                  <a:schemeClr val="accent2"/>
                </a:solidFill>
              </a:rPr>
              <a:t>  개발환경 및 느낀점</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ppt_w</p:attrName>
                                        </p:attrNameLst>
                                      </p:cBhvr>
                                      <p:tavLst>
                                        <p:tav fmla="" tm="0">
                                          <p:val>
                                            <p:strVal val="0"/>
                                          </p:val>
                                        </p:tav>
                                        <p:tav fmla="" tm="100000">
                                          <p:val>
                                            <p:strVal val="#ppt_w"/>
                                          </p:val>
                                        </p:tav>
                                      </p:tavLst>
                                    </p:anim>
                                    <p:anim calcmode="lin" valueType="num">
                                      <p:cBhvr additive="base">
                                        <p:cTn dur="500"/>
                                        <p:tgtEl>
                                          <p:spTgt spid="57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500"/>
                                        <p:tgtEl>
                                          <p:spTgt spid="574"/>
                                        </p:tgtEl>
                                        <p:attrNameLst>
                                          <p:attrName>ppt_w</p:attrName>
                                        </p:attrNameLst>
                                      </p:cBhvr>
                                      <p:tavLst>
                                        <p:tav fmla="" tm="0">
                                          <p:val>
                                            <p:strVal val="0"/>
                                          </p:val>
                                        </p:tav>
                                        <p:tav fmla="" tm="100000">
                                          <p:val>
                                            <p:strVal val="#ppt_w"/>
                                          </p:val>
                                        </p:tav>
                                      </p:tavLst>
                                    </p:anim>
                                    <p:anim calcmode="lin" valueType="num">
                                      <p:cBhvr additive="base">
                                        <p:cTn dur="500"/>
                                        <p:tgtEl>
                                          <p:spTgt spid="57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8"/>
          <p:cNvSpPr/>
          <p:nvPr/>
        </p:nvSpPr>
        <p:spPr>
          <a:xfrm>
            <a:off x="6513900" y="1913409"/>
            <a:ext cx="2189829" cy="2189829"/>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p:spPr>
        <p:txBody>
          <a:bodyPr anchorCtr="0" anchor="ctr"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grpSp>
        <p:nvGrpSpPr>
          <p:cNvPr id="583" name="Google Shape;583;p38"/>
          <p:cNvGrpSpPr/>
          <p:nvPr/>
        </p:nvGrpSpPr>
        <p:grpSpPr>
          <a:xfrm>
            <a:off x="1883831" y="2814142"/>
            <a:ext cx="1761244" cy="1762246"/>
            <a:chOff x="0" y="-1"/>
            <a:chExt cx="3340117" cy="3340117"/>
          </a:xfrm>
        </p:grpSpPr>
        <p:sp>
          <p:nvSpPr>
            <p:cNvPr id="584" name="Google Shape;584;p38"/>
            <p:cNvSpPr/>
            <p:nvPr/>
          </p:nvSpPr>
          <p:spPr>
            <a:xfrm>
              <a:off x="0" y="-1"/>
              <a:ext cx="3340117" cy="3340117"/>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p:spPr>
          <p:txBody>
            <a:bodyPr anchorCtr="0" anchor="ctr"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585" name="Google Shape;585;p38"/>
            <p:cNvSpPr/>
            <p:nvPr/>
          </p:nvSpPr>
          <p:spPr>
            <a:xfrm>
              <a:off x="1265239" y="1151978"/>
              <a:ext cx="838188" cy="839376"/>
            </a:xfrm>
            <a:custGeom>
              <a:rect b="b" l="l" r="r" t="t"/>
              <a:pathLst>
                <a:path extrusionOk="0" h="21600" w="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rgbClr val="FFFFFF"/>
            </a:solidFill>
            <a:ln>
              <a:noFill/>
            </a:ln>
          </p:spPr>
          <p:txBody>
            <a:bodyPr anchorCtr="0" anchor="ctr" bIns="20075" lIns="20075" spcFirstLastPara="1" rIns="20075" wrap="square" tIns="20075">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grpSp>
      <p:grpSp>
        <p:nvGrpSpPr>
          <p:cNvPr id="586" name="Google Shape;586;p38"/>
          <p:cNvGrpSpPr/>
          <p:nvPr/>
        </p:nvGrpSpPr>
        <p:grpSpPr>
          <a:xfrm>
            <a:off x="3645084" y="3886122"/>
            <a:ext cx="2987272" cy="2591616"/>
            <a:chOff x="71638" y="-2443"/>
            <a:chExt cx="5665222" cy="4914879"/>
          </a:xfrm>
        </p:grpSpPr>
        <p:sp>
          <p:nvSpPr>
            <p:cNvPr id="587" name="Google Shape;587;p38"/>
            <p:cNvSpPr/>
            <p:nvPr/>
          </p:nvSpPr>
          <p:spPr>
            <a:xfrm>
              <a:off x="71638" y="-2443"/>
              <a:ext cx="4914879" cy="4914879"/>
            </a:xfrm>
            <a:custGeom>
              <a:rect b="b" l="l" r="r" t="t"/>
              <a:pathLst>
                <a:path extrusionOk="0" h="19679" w="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alpha val="78823"/>
              </a:schemeClr>
            </a:solidFill>
            <a:ln>
              <a:noFill/>
            </a:ln>
          </p:spPr>
          <p:txBody>
            <a:bodyPr anchorCtr="0" anchor="ctr"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588" name="Google Shape;588;p38"/>
            <p:cNvSpPr/>
            <p:nvPr/>
          </p:nvSpPr>
          <p:spPr>
            <a:xfrm>
              <a:off x="4508144" y="2427600"/>
              <a:ext cx="1228716" cy="1228716"/>
            </a:xfrm>
            <a:custGeom>
              <a:rect b="b" l="l" r="r" t="t"/>
              <a:pathLst>
                <a:path extrusionOk="0" h="21600" w="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600"/>
                    <a:pt x="19987" y="21600"/>
                  </a:cubicBezTo>
                  <a:lnTo>
                    <a:pt x="1612" y="21600"/>
                  </a:lnTo>
                  <a:cubicBezTo>
                    <a:pt x="1180" y="21600"/>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rgbClr val="FFFFFF"/>
            </a:solidFill>
            <a:ln>
              <a:noFill/>
            </a:ln>
          </p:spPr>
          <p:txBody>
            <a:bodyPr anchorCtr="0" anchor="ctr" bIns="20075" lIns="20075" spcFirstLastPara="1" rIns="20075" wrap="square" tIns="20075">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grpSp>
      <p:sp>
        <p:nvSpPr>
          <p:cNvPr id="589" name="Google Shape;589;p38"/>
          <p:cNvSpPr/>
          <p:nvPr/>
        </p:nvSpPr>
        <p:spPr>
          <a:xfrm>
            <a:off x="3233229" y="2604667"/>
            <a:ext cx="2021624" cy="2023296"/>
          </a:xfrm>
          <a:custGeom>
            <a:rect b="b" l="l" r="r" t="t"/>
            <a:pathLst>
              <a:path extrusionOk="0" h="19679" w="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alpha val="78823"/>
            </a:schemeClr>
          </a:solidFill>
          <a:ln>
            <a:noFill/>
          </a:ln>
        </p:spPr>
        <p:txBody>
          <a:bodyPr anchorCtr="0" anchor="ctr"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590" name="Google Shape;590;p38"/>
          <p:cNvSpPr/>
          <p:nvPr/>
        </p:nvSpPr>
        <p:spPr>
          <a:xfrm>
            <a:off x="4951011" y="2674344"/>
            <a:ext cx="2022460" cy="2021624"/>
          </a:xfrm>
          <a:custGeom>
            <a:rect b="b" l="l" r="r" t="t"/>
            <a:pathLst>
              <a:path extrusionOk="0" h="19679" w="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4">
              <a:alpha val="78823"/>
            </a:schemeClr>
          </a:solidFill>
          <a:ln>
            <a:noFill/>
          </a:ln>
        </p:spPr>
        <p:txBody>
          <a:bodyPr anchorCtr="0" anchor="ctr"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591" name="Google Shape;591;p38"/>
          <p:cNvSpPr/>
          <p:nvPr/>
        </p:nvSpPr>
        <p:spPr>
          <a:xfrm>
            <a:off x="7000262" y="3524013"/>
            <a:ext cx="1673404" cy="1675076"/>
          </a:xfrm>
          <a:custGeom>
            <a:rect b="b" l="l" r="r" t="t"/>
            <a:pathLst>
              <a:path extrusionOk="0" h="19679" w="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6">
              <a:alpha val="78823"/>
            </a:schemeClr>
          </a:solidFill>
          <a:ln>
            <a:noFill/>
          </a:ln>
        </p:spPr>
        <p:txBody>
          <a:bodyPr anchorCtr="0" anchor="ctr"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592" name="Google Shape;592;p38"/>
          <p:cNvSpPr/>
          <p:nvPr/>
        </p:nvSpPr>
        <p:spPr>
          <a:xfrm>
            <a:off x="4156389" y="4686761"/>
            <a:ext cx="1578366" cy="236196"/>
          </a:xfrm>
          <a:custGeom>
            <a:rect b="b" l="l" r="r" t="t"/>
            <a:pathLst>
              <a:path extrusionOk="0" h="21600" w="21600">
                <a:moveTo>
                  <a:pt x="0" y="0"/>
                </a:moveTo>
                <a:lnTo>
                  <a:pt x="21600" y="0"/>
                </a:lnTo>
                <a:lnTo>
                  <a:pt x="21600" y="21599"/>
                </a:lnTo>
                <a:lnTo>
                  <a:pt x="0" y="21599"/>
                </a:lnTo>
                <a:lnTo>
                  <a:pt x="0" y="0"/>
                </a:lnTo>
                <a:close/>
              </a:path>
            </a:pathLst>
          </a:cu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오라클 </a:t>
            </a:r>
            <a:endParaRPr b="0" i="0" sz="1400" u="none" cap="none" strike="noStrike">
              <a:solidFill>
                <a:srgbClr val="FFFFFF"/>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MySPL,</a:t>
            </a:r>
            <a:endParaRPr b="0" i="0" sz="1400" u="none" cap="none" strike="noStrike">
              <a:solidFill>
                <a:srgbClr val="FFFFFF"/>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부트스트랩</a:t>
            </a:r>
            <a:endParaRPr b="0" i="0" sz="1400" u="none" cap="none" strike="noStrike">
              <a:solidFill>
                <a:srgbClr val="FFFFFF"/>
              </a:solidFill>
              <a:latin typeface="Arial"/>
              <a:ea typeface="Arial"/>
              <a:cs typeface="Arial"/>
              <a:sym typeface="Arial"/>
            </a:endParaRPr>
          </a:p>
        </p:txBody>
      </p:sp>
      <p:sp>
        <p:nvSpPr>
          <p:cNvPr id="593" name="Google Shape;593;p38"/>
          <p:cNvSpPr/>
          <p:nvPr/>
        </p:nvSpPr>
        <p:spPr>
          <a:xfrm>
            <a:off x="3705388" y="3210933"/>
            <a:ext cx="1131786" cy="725058"/>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500"/>
              <a:buFont typeface="Arial"/>
              <a:buNone/>
            </a:pPr>
            <a:r>
              <a:rPr b="0" i="0" lang="ko-KR" sz="1500" u="none" cap="none" strike="noStrike">
                <a:solidFill>
                  <a:srgbClr val="FFFFFF"/>
                </a:solidFill>
                <a:latin typeface="Arial"/>
                <a:ea typeface="Arial"/>
                <a:cs typeface="Arial"/>
                <a:sym typeface="Arial"/>
              </a:rPr>
              <a:t>이클립스</a:t>
            </a:r>
            <a:endParaRPr b="0" i="0" sz="1500" u="none" cap="none" strike="noStrike">
              <a:solidFill>
                <a:srgbClr val="000000"/>
              </a:solidFill>
              <a:latin typeface="Arial"/>
              <a:ea typeface="Arial"/>
              <a:cs typeface="Arial"/>
              <a:sym typeface="Arial"/>
            </a:endParaRPr>
          </a:p>
        </p:txBody>
      </p:sp>
      <p:sp>
        <p:nvSpPr>
          <p:cNvPr id="594" name="Google Shape;594;p38"/>
          <p:cNvSpPr/>
          <p:nvPr/>
        </p:nvSpPr>
        <p:spPr>
          <a:xfrm>
            <a:off x="5156317" y="3241068"/>
            <a:ext cx="1578366" cy="236196"/>
          </a:xfrm>
          <a:custGeom>
            <a:rect b="b" l="l" r="r" t="t"/>
            <a:pathLst>
              <a:path extrusionOk="0" h="21600" w="21600">
                <a:moveTo>
                  <a:pt x="0" y="0"/>
                </a:moveTo>
                <a:lnTo>
                  <a:pt x="21600" y="0"/>
                </a:lnTo>
                <a:lnTo>
                  <a:pt x="21600" y="21599"/>
                </a:lnTo>
                <a:lnTo>
                  <a:pt x="0" y="21599"/>
                </a:lnTo>
                <a:lnTo>
                  <a:pt x="0" y="0"/>
                </a:lnTo>
                <a:close/>
              </a:path>
            </a:pathLst>
          </a:cu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请替换文字内容</a:t>
            </a:r>
            <a:endParaRPr b="0" i="0" sz="1400" u="none" cap="none" strike="noStrike">
              <a:solidFill>
                <a:srgbClr val="000000"/>
              </a:solidFill>
              <a:latin typeface="Arial"/>
              <a:ea typeface="Arial"/>
              <a:cs typeface="Arial"/>
              <a:sym typeface="Arial"/>
            </a:endParaRPr>
          </a:p>
        </p:txBody>
      </p:sp>
      <p:sp>
        <p:nvSpPr>
          <p:cNvPr id="595" name="Google Shape;595;p38"/>
          <p:cNvSpPr/>
          <p:nvPr/>
        </p:nvSpPr>
        <p:spPr>
          <a:xfrm>
            <a:off x="5372915" y="3518990"/>
            <a:ext cx="1131786" cy="725058"/>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FFFFFF"/>
                </a:solidFill>
                <a:latin typeface="Arial"/>
                <a:ea typeface="Arial"/>
                <a:cs typeface="Arial"/>
                <a:sym typeface="Arial"/>
              </a:rPr>
              <a:t>Spring 프레임워크</a:t>
            </a:r>
            <a:endParaRPr b="0" i="0" sz="800" u="none" cap="none" strike="noStrike">
              <a:solidFill>
                <a:srgbClr val="000000"/>
              </a:solidFill>
              <a:latin typeface="Arial"/>
              <a:ea typeface="Arial"/>
              <a:cs typeface="Arial"/>
              <a:sym typeface="Arial"/>
            </a:endParaRPr>
          </a:p>
        </p:txBody>
      </p:sp>
      <p:sp>
        <p:nvSpPr>
          <p:cNvPr id="596" name="Google Shape;596;p38"/>
          <p:cNvSpPr/>
          <p:nvPr/>
        </p:nvSpPr>
        <p:spPr>
          <a:xfrm>
            <a:off x="11256764" y="6241552"/>
            <a:ext cx="1578366" cy="236196"/>
          </a:xfrm>
          <a:custGeom>
            <a:rect b="b" l="l" r="r" t="t"/>
            <a:pathLst>
              <a:path extrusionOk="0" h="21600" w="21600">
                <a:moveTo>
                  <a:pt x="0" y="0"/>
                </a:moveTo>
                <a:lnTo>
                  <a:pt x="21600" y="0"/>
                </a:lnTo>
                <a:lnTo>
                  <a:pt x="21600" y="21599"/>
                </a:lnTo>
                <a:lnTo>
                  <a:pt x="0" y="21599"/>
                </a:lnTo>
                <a:lnTo>
                  <a:pt x="0" y="0"/>
                </a:lnTo>
                <a:close/>
              </a:path>
            </a:pathLst>
          </a:cu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깃허브 주소</a:t>
            </a:r>
            <a:endParaRPr b="0" i="0" sz="1400" u="none" cap="none" strike="noStrike">
              <a:solidFill>
                <a:srgbClr val="000000"/>
              </a:solidFill>
              <a:latin typeface="Arial"/>
              <a:ea typeface="Arial"/>
              <a:cs typeface="Arial"/>
              <a:sym typeface="Arial"/>
            </a:endParaRPr>
          </a:p>
        </p:txBody>
      </p:sp>
      <p:sp>
        <p:nvSpPr>
          <p:cNvPr id="597" name="Google Shape;597;p38"/>
          <p:cNvSpPr/>
          <p:nvPr/>
        </p:nvSpPr>
        <p:spPr>
          <a:xfrm>
            <a:off x="7268137" y="4202074"/>
            <a:ext cx="1131786" cy="725058"/>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Java</a:t>
            </a:r>
            <a:endParaRPr b="0" i="0" sz="1400" u="none" cap="none" strike="noStrike">
              <a:solidFill>
                <a:srgbClr val="000000"/>
              </a:solidFill>
              <a:latin typeface="Arial"/>
              <a:ea typeface="Arial"/>
              <a:cs typeface="Arial"/>
              <a:sym typeface="Arial"/>
            </a:endParaRPr>
          </a:p>
        </p:txBody>
      </p:sp>
      <p:sp>
        <p:nvSpPr>
          <p:cNvPr id="598" name="Google Shape;598;p38"/>
          <p:cNvSpPr/>
          <p:nvPr/>
        </p:nvSpPr>
        <p:spPr>
          <a:xfrm>
            <a:off x="6460325" y="2208910"/>
            <a:ext cx="575955" cy="575119"/>
          </a:xfrm>
          <a:custGeom>
            <a:rect b="b" l="l" r="r" t="t"/>
            <a:pathLst>
              <a:path extrusionOk="0" h="19679" w="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6C1A4">
              <a:alpha val="78823"/>
            </a:srgbClr>
          </a:solidFill>
          <a:ln>
            <a:noFill/>
          </a:ln>
        </p:spPr>
        <p:txBody>
          <a:bodyPr anchorCtr="0" anchor="ctr"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599" name="Google Shape;599;p38"/>
          <p:cNvSpPr/>
          <p:nvPr/>
        </p:nvSpPr>
        <p:spPr>
          <a:xfrm>
            <a:off x="6091996" y="4894366"/>
            <a:ext cx="575955" cy="575119"/>
          </a:xfrm>
          <a:custGeom>
            <a:rect b="b" l="l" r="r" t="t"/>
            <a:pathLst>
              <a:path extrusionOk="0" h="19679" w="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4">
              <a:alpha val="78823"/>
            </a:schemeClr>
          </a:solidFill>
          <a:ln>
            <a:noFill/>
          </a:ln>
        </p:spPr>
        <p:txBody>
          <a:bodyPr anchorCtr="0" anchor="ctr"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600" name="Google Shape;600;p38"/>
          <p:cNvSpPr/>
          <p:nvPr/>
        </p:nvSpPr>
        <p:spPr>
          <a:xfrm>
            <a:off x="8395729" y="4010375"/>
            <a:ext cx="575955" cy="575119"/>
          </a:xfrm>
          <a:custGeom>
            <a:rect b="b" l="l" r="r" t="t"/>
            <a:pathLst>
              <a:path extrusionOk="0" h="19679" w="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2">
              <a:alpha val="78823"/>
            </a:schemeClr>
          </a:solidFill>
          <a:ln>
            <a:noFill/>
          </a:ln>
        </p:spPr>
        <p:txBody>
          <a:bodyPr anchorCtr="0" anchor="ctr"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601" name="Google Shape;601;p38"/>
          <p:cNvSpPr/>
          <p:nvPr/>
        </p:nvSpPr>
        <p:spPr>
          <a:xfrm>
            <a:off x="2314945" y="4686762"/>
            <a:ext cx="575955" cy="575119"/>
          </a:xfrm>
          <a:custGeom>
            <a:rect b="b" l="l" r="r" t="t"/>
            <a:pathLst>
              <a:path extrusionOk="0" h="19679" w="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alpha val="78823"/>
            </a:schemeClr>
          </a:solidFill>
          <a:ln>
            <a:noFill/>
          </a:ln>
        </p:spPr>
        <p:txBody>
          <a:bodyPr anchorCtr="0" anchor="ctr"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602" name="Google Shape;602;p38"/>
          <p:cNvSpPr txBox="1"/>
          <p:nvPr/>
        </p:nvSpPr>
        <p:spPr>
          <a:xfrm>
            <a:off x="2132626" y="289858"/>
            <a:ext cx="3240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500" u="none" cap="none" strike="noStrike">
                <a:solidFill>
                  <a:schemeClr val="lt1"/>
                </a:solidFill>
                <a:latin typeface="Impact"/>
                <a:ea typeface="Impact"/>
                <a:cs typeface="Impact"/>
                <a:sym typeface="Impact"/>
              </a:rPr>
              <a:t>    </a:t>
            </a:r>
            <a:r>
              <a:rPr b="1" i="0" lang="ko-KR" sz="2500" u="none" cap="none" strike="noStrike">
                <a:solidFill>
                  <a:schemeClr val="lt1"/>
                </a:solidFill>
                <a:latin typeface="Impact"/>
                <a:ea typeface="Impact"/>
                <a:cs typeface="Impact"/>
                <a:sym typeface="Impact"/>
              </a:rPr>
              <a:t>개발 환경</a:t>
            </a:r>
            <a:endParaRPr b="1" i="0" sz="2500" u="none" cap="none" strike="noStrike">
              <a:solidFill>
                <a:schemeClr val="lt1"/>
              </a:solidFill>
              <a:latin typeface="Impact"/>
              <a:ea typeface="Impact"/>
              <a:cs typeface="Impact"/>
              <a:sym typeface="Impact"/>
            </a:endParaRPr>
          </a:p>
        </p:txBody>
      </p:sp>
      <p:sp>
        <p:nvSpPr>
          <p:cNvPr id="603" name="Google Shape;603;p38"/>
          <p:cNvSpPr/>
          <p:nvPr/>
        </p:nvSpPr>
        <p:spPr>
          <a:xfrm>
            <a:off x="6961858" y="2674350"/>
            <a:ext cx="2759238" cy="236196"/>
          </a:xfrm>
          <a:custGeom>
            <a:rect b="b" l="l" r="r" t="t"/>
            <a:pathLst>
              <a:path extrusionOk="0" h="21600" w="21600">
                <a:moveTo>
                  <a:pt x="0" y="0"/>
                </a:moveTo>
                <a:lnTo>
                  <a:pt x="21600" y="0"/>
                </a:lnTo>
                <a:lnTo>
                  <a:pt x="21600" y="21599"/>
                </a:lnTo>
                <a:lnTo>
                  <a:pt x="0" y="21599"/>
                </a:lnTo>
                <a:lnTo>
                  <a:pt x="0" y="0"/>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CSS, Html, Java script,</a:t>
            </a:r>
            <a:endParaRPr b="0" i="0" sz="1400" u="none" cap="none" strike="noStrike">
              <a:solidFill>
                <a:srgbClr val="FFFFFF"/>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04" name="Google Shape;604;p38"/>
          <p:cNvPicPr preferRelativeResize="0"/>
          <p:nvPr/>
        </p:nvPicPr>
        <p:blipFill rotWithShape="1">
          <a:blip r:embed="rId3">
            <a:alphaModFix/>
          </a:blip>
          <a:srcRect b="0" l="0" r="0" t="0"/>
          <a:stretch/>
        </p:blipFill>
        <p:spPr>
          <a:xfrm>
            <a:off x="1317888" y="1544125"/>
            <a:ext cx="10449774" cy="5217825"/>
          </a:xfrm>
          <a:prstGeom prst="rect">
            <a:avLst/>
          </a:prstGeom>
          <a:noFill/>
          <a:ln>
            <a:noFill/>
          </a:ln>
        </p:spPr>
      </p:pic>
      <p:grpSp>
        <p:nvGrpSpPr>
          <p:cNvPr id="605" name="Google Shape;605;p38"/>
          <p:cNvGrpSpPr/>
          <p:nvPr/>
        </p:nvGrpSpPr>
        <p:grpSpPr>
          <a:xfrm>
            <a:off x="10063618" y="4774754"/>
            <a:ext cx="2343845" cy="2343845"/>
            <a:chOff x="0" y="0"/>
            <a:chExt cx="4444994" cy="4444994"/>
          </a:xfrm>
        </p:grpSpPr>
        <p:sp>
          <p:nvSpPr>
            <p:cNvPr id="606" name="Google Shape;606;p38"/>
            <p:cNvSpPr/>
            <p:nvPr/>
          </p:nvSpPr>
          <p:spPr>
            <a:xfrm>
              <a:off x="0" y="0"/>
              <a:ext cx="4444994" cy="4444994"/>
            </a:xfrm>
            <a:custGeom>
              <a:rect b="b" l="l" r="r" t="t"/>
              <a:pathLst>
                <a:path extrusionOk="0" h="19679" w="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1">
                <a:alpha val="78823"/>
              </a:schemeClr>
            </a:solidFill>
            <a:ln>
              <a:noFill/>
            </a:ln>
          </p:spPr>
          <p:txBody>
            <a:bodyPr anchorCtr="0" anchor="ctr"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607" name="Google Shape;607;p38"/>
            <p:cNvSpPr/>
            <p:nvPr/>
          </p:nvSpPr>
          <p:spPr>
            <a:xfrm>
              <a:off x="1673225" y="1751013"/>
              <a:ext cx="1116018" cy="930271"/>
            </a:xfrm>
            <a:custGeom>
              <a:rect b="b" l="l" r="r" t="t"/>
              <a:pathLst>
                <a:path extrusionOk="0" h="21579" w="21600">
                  <a:moveTo>
                    <a:pt x="21600" y="9391"/>
                  </a:moveTo>
                  <a:cubicBezTo>
                    <a:pt x="21600"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600" y="8895"/>
                    <a:pt x="21600"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1"/>
                  </a:cubicBezTo>
                  <a:lnTo>
                    <a:pt x="18459" y="2855"/>
                  </a:lnTo>
                  <a:close/>
                </a:path>
              </a:pathLst>
            </a:custGeom>
            <a:solidFill>
              <a:srgbClr val="FFFFFF"/>
            </a:solidFill>
            <a:ln>
              <a:noFill/>
            </a:ln>
          </p:spPr>
          <p:txBody>
            <a:bodyPr anchorCtr="0" anchor="ctr" bIns="20075" lIns="20075" spcFirstLastPara="1" rIns="20075" wrap="square" tIns="20075">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grpSp>
      <p:sp>
        <p:nvSpPr>
          <p:cNvPr id="608" name="Google Shape;608;p38"/>
          <p:cNvSpPr txBox="1"/>
          <p:nvPr/>
        </p:nvSpPr>
        <p:spPr>
          <a:xfrm>
            <a:off x="6734675" y="6477750"/>
            <a:ext cx="672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100" u="none" cap="none" strike="noStrike">
                <a:solidFill>
                  <a:srgbClr val="000000"/>
                </a:solidFill>
                <a:latin typeface="Impact"/>
                <a:ea typeface="Impact"/>
                <a:cs typeface="Impact"/>
                <a:sym typeface="Impact"/>
              </a:rPr>
              <a:t>깃 허브 주소</a:t>
            </a:r>
            <a:r>
              <a:rPr b="0" i="0" lang="ko-KR" sz="2400" u="none" cap="none" strike="noStrike">
                <a:solidFill>
                  <a:srgbClr val="000000"/>
                </a:solidFill>
                <a:latin typeface="Impact"/>
                <a:ea typeface="Impact"/>
                <a:cs typeface="Impact"/>
                <a:sym typeface="Impact"/>
              </a:rPr>
              <a:t> : </a:t>
            </a:r>
            <a:r>
              <a:rPr b="0" i="0" lang="ko-KR" sz="2000" u="none" cap="none" strike="noStrike">
                <a:solidFill>
                  <a:schemeClr val="dk1"/>
                </a:solidFill>
                <a:latin typeface="Arial"/>
                <a:ea typeface="Arial"/>
                <a:cs typeface="Arial"/>
                <a:sym typeface="Arial"/>
              </a:rPr>
              <a:t>https://github.com/hyemi96/KTX_TP.git</a:t>
            </a:r>
            <a:endParaRPr b="0" i="0" sz="3600" u="none" cap="none" strike="noStrike">
              <a:solidFill>
                <a:srgbClr val="000000"/>
              </a:solidFill>
              <a:latin typeface="Impact"/>
              <a:ea typeface="Impact"/>
              <a:cs typeface="Impact"/>
              <a:sym typeface="Impact"/>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10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500"/>
                                        <p:tgtEl>
                                          <p:spTgt spid="605"/>
                                        </p:tgtEl>
                                        <p:attrNameLst>
                                          <p:attrName>ppt_w</p:attrName>
                                        </p:attrNameLst>
                                      </p:cBhvr>
                                      <p:tavLst>
                                        <p:tav fmla="" tm="0">
                                          <p:val>
                                            <p:strVal val="0"/>
                                          </p:val>
                                        </p:tav>
                                        <p:tav fmla="" tm="100000">
                                          <p:val>
                                            <p:strVal val="#ppt_w"/>
                                          </p:val>
                                        </p:tav>
                                      </p:tavLst>
                                    </p:anim>
                                    <p:anim calcmode="lin" valueType="num">
                                      <p:cBhvr additive="base">
                                        <p:cTn dur="500"/>
                                        <p:tgtEl>
                                          <p:spTgt spid="605"/>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10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childTnLst>
                          </p:cTn>
                        </p:par>
                        <p:par>
                          <p:cTn fill="hold">
                            <p:stCondLst>
                              <p:cond delay="1000"/>
                            </p:stCondLst>
                            <p:childTnLst>
                              <p:par>
                                <p:cTn fill="hold" nodeType="afterEffect" presetClass="entr" presetID="10" presetSubtype="0">
                                  <p:stCondLst>
                                    <p:cond delay="10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childTnLst>
                          </p:cTn>
                        </p:par>
                        <p:par>
                          <p:cTn fill="hold">
                            <p:stCondLst>
                              <p:cond delay="1500"/>
                            </p:stCondLst>
                            <p:childTnLst>
                              <p:par>
                                <p:cTn fill="hold" nodeType="afterEffect" presetClass="entr" presetID="10" presetSubtype="0">
                                  <p:stCondLst>
                                    <p:cond delay="10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par>
                          <p:cTn fill="hold">
                            <p:stCondLst>
                              <p:cond delay="2000"/>
                            </p:stCondLst>
                            <p:childTnLst>
                              <p:par>
                                <p:cTn fill="hold" nodeType="afterEffect" presetClass="entr" presetID="10" presetSubtype="0">
                                  <p:stCondLst>
                                    <p:cond delay="10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childTnLst>
                          </p:cTn>
                        </p:par>
                        <p:par>
                          <p:cTn fill="hold">
                            <p:stCondLst>
                              <p:cond delay="2500"/>
                            </p:stCondLst>
                            <p:childTnLst>
                              <p:par>
                                <p:cTn fill="hold" nodeType="afterEffect" presetClass="entr" presetID="10" presetSubtype="0">
                                  <p:stCondLst>
                                    <p:cond delay="10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par>
                          <p:cTn fill="hold">
                            <p:stCondLst>
                              <p:cond delay="3000"/>
                            </p:stCondLst>
                            <p:childTnLst>
                              <p:par>
                                <p:cTn fill="hold" nodeType="afterEffect" presetClass="entr" presetID="10" presetSubtype="0">
                                  <p:stCondLst>
                                    <p:cond delay="10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childTnLst>
                          </p:cTn>
                        </p:par>
                        <p:par>
                          <p:cTn fill="hold">
                            <p:stCondLst>
                              <p:cond delay="3500"/>
                            </p:stCondLst>
                            <p:childTnLst>
                              <p:par>
                                <p:cTn fill="hold" nodeType="afterEffect" presetClass="entr" presetID="10" presetSubtype="0">
                                  <p:stCondLst>
                                    <p:cond delay="10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childTnLst>
                          </p:cTn>
                        </p:par>
                        <p:par>
                          <p:cTn fill="hold">
                            <p:stCondLst>
                              <p:cond delay="4000"/>
                            </p:stCondLst>
                            <p:childTnLst>
                              <p:par>
                                <p:cTn fill="hold" nodeType="afterEffect" presetClass="entr" presetID="10" presetSubtype="0">
                                  <p:stCondLst>
                                    <p:cond delay="10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childTnLst>
                          </p:cTn>
                        </p:par>
                        <p:par>
                          <p:cTn fill="hold">
                            <p:stCondLst>
                              <p:cond delay="4500"/>
                            </p:stCondLst>
                            <p:childTnLst>
                              <p:par>
                                <p:cTn fill="hold" nodeType="afterEffect" presetClass="entr" presetID="10" presetSubtype="0">
                                  <p:stCondLst>
                                    <p:cond delay="10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par>
                          <p:cTn fill="hold">
                            <p:stCondLst>
                              <p:cond delay="5000"/>
                            </p:stCondLst>
                            <p:childTnLst>
                              <p:par>
                                <p:cTn fill="hold" nodeType="afterEffect" presetClass="entr" presetID="10" presetSubtype="0">
                                  <p:stCondLst>
                                    <p:cond delay="10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childTnLst>
                          </p:cTn>
                        </p:par>
                        <p:par>
                          <p:cTn fill="hold">
                            <p:stCondLst>
                              <p:cond delay="5500"/>
                            </p:stCondLst>
                            <p:childTnLst>
                              <p:par>
                                <p:cTn fill="hold" nodeType="after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9"/>
          <p:cNvSpPr/>
          <p:nvPr/>
        </p:nvSpPr>
        <p:spPr>
          <a:xfrm>
            <a:off x="1274600" y="4209250"/>
            <a:ext cx="10256400" cy="1308000"/>
          </a:xfrm>
          <a:prstGeom prst="wedgeEllipseCallout">
            <a:avLst>
              <a:gd fmla="val 43274" name="adj1"/>
              <a:gd fmla="val 49557" name="adj2"/>
            </a:avLst>
          </a:prstGeom>
          <a:solidFill>
            <a:schemeClr val="accent6"/>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615" name="Google Shape;615;p39"/>
          <p:cNvSpPr/>
          <p:nvPr/>
        </p:nvSpPr>
        <p:spPr>
          <a:xfrm>
            <a:off x="1274600" y="5612150"/>
            <a:ext cx="10256400" cy="1358400"/>
          </a:xfrm>
          <a:prstGeom prst="wedgeEllipseCallout">
            <a:avLst>
              <a:gd fmla="val -43836" name="adj1"/>
              <a:gd fmla="val 48106" name="adj2"/>
            </a:avLst>
          </a:prstGeom>
          <a:solidFill>
            <a:schemeClr val="accent6"/>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rgbClr val="F33745"/>
              </a:solidFill>
              <a:latin typeface="Arial"/>
              <a:ea typeface="Arial"/>
              <a:cs typeface="Arial"/>
              <a:sym typeface="Arial"/>
            </a:endParaRPr>
          </a:p>
        </p:txBody>
      </p:sp>
      <p:sp>
        <p:nvSpPr>
          <p:cNvPr id="616" name="Google Shape;616;p39"/>
          <p:cNvSpPr/>
          <p:nvPr/>
        </p:nvSpPr>
        <p:spPr>
          <a:xfrm flipH="1">
            <a:off x="1274600" y="2717550"/>
            <a:ext cx="10256400" cy="1396800"/>
          </a:xfrm>
          <a:prstGeom prst="wedgeEllipseCallout">
            <a:avLst>
              <a:gd fmla="val 44379" name="adj1"/>
              <a:gd fmla="val 50390" name="adj2"/>
            </a:avLst>
          </a:prstGeom>
          <a:solidFill>
            <a:schemeClr val="accent6"/>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rgbClr val="F33745"/>
              </a:solidFill>
              <a:latin typeface="Arial"/>
              <a:ea typeface="Arial"/>
              <a:cs typeface="Arial"/>
              <a:sym typeface="Arial"/>
            </a:endParaRPr>
          </a:p>
        </p:txBody>
      </p:sp>
      <p:sp>
        <p:nvSpPr>
          <p:cNvPr id="617" name="Google Shape;617;p39"/>
          <p:cNvSpPr/>
          <p:nvPr/>
        </p:nvSpPr>
        <p:spPr>
          <a:xfrm flipH="1">
            <a:off x="1274600" y="1233700"/>
            <a:ext cx="10256400" cy="1396800"/>
          </a:xfrm>
          <a:prstGeom prst="wedgeEllipseCallout">
            <a:avLst>
              <a:gd fmla="val -43681" name="adj1"/>
              <a:gd fmla="val 49021" name="adj2"/>
            </a:avLst>
          </a:prstGeom>
          <a:solidFill>
            <a:schemeClr val="accent6"/>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618" name="Google Shape;618;p39"/>
          <p:cNvSpPr txBox="1"/>
          <p:nvPr/>
        </p:nvSpPr>
        <p:spPr>
          <a:xfrm>
            <a:off x="3124600" y="5819800"/>
            <a:ext cx="6852300" cy="991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6개월이면 짧은 시간이면서 긴 시간이었지만 이렇게 팀 프로젝트를 경험 할 수 있어 좋았습니다. 부족함이 많았는데 팀원들을 통해 많은 걸 배울 수 있었고 덕분에 마무리할 수 있었습니다. 모두 그동안 정말 고생많으셨고 다들 좋은 곳에 취직하셔서 다음에 만나면 웃으면서 볼 수 있었으면 좋겠습니다.  </a:t>
            </a:r>
            <a:endParaRPr b="0" i="0" sz="1400" u="none" cap="none" strike="noStrike">
              <a:solidFill>
                <a:schemeClr val="lt1"/>
              </a:solidFill>
              <a:latin typeface="Arial"/>
              <a:ea typeface="Arial"/>
              <a:cs typeface="Arial"/>
              <a:sym typeface="Arial"/>
            </a:endParaRPr>
          </a:p>
        </p:txBody>
      </p:sp>
      <p:sp>
        <p:nvSpPr>
          <p:cNvPr id="619" name="Google Shape;619;p39"/>
          <p:cNvSpPr txBox="1"/>
          <p:nvPr/>
        </p:nvSpPr>
        <p:spPr>
          <a:xfrm>
            <a:off x="11184595" y="2531900"/>
            <a:ext cx="1126500" cy="277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1800"/>
              <a:buFont typeface="Arial"/>
              <a:buNone/>
            </a:pPr>
            <a:r>
              <a:rPr b="0" i="0" lang="ko-KR" sz="1800" u="none" cap="none" strike="noStrike">
                <a:solidFill>
                  <a:srgbClr val="A5A5A5"/>
                </a:solidFill>
                <a:latin typeface="Arial"/>
                <a:ea typeface="Arial"/>
                <a:cs typeface="Arial"/>
                <a:sym typeface="Arial"/>
              </a:rPr>
              <a:t>윤태균</a:t>
            </a:r>
            <a:endParaRPr b="0" i="0" sz="1800" u="none" cap="none" strike="noStrike">
              <a:solidFill>
                <a:srgbClr val="A5A5A5"/>
              </a:solidFill>
              <a:latin typeface="Arial"/>
              <a:ea typeface="Arial"/>
              <a:cs typeface="Arial"/>
              <a:sym typeface="Arial"/>
            </a:endParaRPr>
          </a:p>
        </p:txBody>
      </p:sp>
      <p:sp>
        <p:nvSpPr>
          <p:cNvPr id="620" name="Google Shape;620;p39"/>
          <p:cNvSpPr/>
          <p:nvPr/>
        </p:nvSpPr>
        <p:spPr>
          <a:xfrm>
            <a:off x="10915865" y="2611850"/>
            <a:ext cx="135600" cy="1383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21" name="Google Shape;621;p39"/>
          <p:cNvSpPr txBox="1"/>
          <p:nvPr/>
        </p:nvSpPr>
        <p:spPr>
          <a:xfrm>
            <a:off x="936469" y="3764251"/>
            <a:ext cx="461700" cy="277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1800"/>
              <a:buFont typeface="Arial"/>
              <a:buNone/>
            </a:pPr>
            <a:r>
              <a:t/>
            </a:r>
            <a:endParaRPr b="0" i="0" sz="1800" u="none" cap="none" strike="noStrike">
              <a:solidFill>
                <a:srgbClr val="A5A5A5"/>
              </a:solidFill>
              <a:latin typeface="Arial"/>
              <a:ea typeface="Arial"/>
              <a:cs typeface="Arial"/>
              <a:sym typeface="Arial"/>
            </a:endParaRPr>
          </a:p>
        </p:txBody>
      </p:sp>
      <p:sp>
        <p:nvSpPr>
          <p:cNvPr id="622" name="Google Shape;622;p39"/>
          <p:cNvSpPr/>
          <p:nvPr/>
        </p:nvSpPr>
        <p:spPr>
          <a:xfrm>
            <a:off x="10915869" y="5517152"/>
            <a:ext cx="138300" cy="1383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23" name="Google Shape;623;p39"/>
          <p:cNvSpPr txBox="1"/>
          <p:nvPr/>
        </p:nvSpPr>
        <p:spPr>
          <a:xfrm>
            <a:off x="11160488" y="5447713"/>
            <a:ext cx="461700" cy="277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1800"/>
              <a:buFont typeface="Arial"/>
              <a:buNone/>
            </a:pPr>
            <a:r>
              <a:rPr b="0" i="0" lang="ko-KR" sz="1800" u="none" cap="none" strike="noStrike">
                <a:solidFill>
                  <a:srgbClr val="A5A5A5"/>
                </a:solidFill>
                <a:latin typeface="Arial"/>
                <a:ea typeface="Arial"/>
                <a:cs typeface="Arial"/>
                <a:sym typeface="Arial"/>
              </a:rPr>
              <a:t>이찬</a:t>
            </a:r>
            <a:endParaRPr b="0" i="0" sz="1800" u="none" cap="none" strike="noStrike">
              <a:solidFill>
                <a:srgbClr val="A5A5A5"/>
              </a:solidFill>
              <a:latin typeface="Arial"/>
              <a:ea typeface="Arial"/>
              <a:cs typeface="Arial"/>
              <a:sym typeface="Arial"/>
            </a:endParaRPr>
          </a:p>
        </p:txBody>
      </p:sp>
      <p:sp>
        <p:nvSpPr>
          <p:cNvPr id="624" name="Google Shape;624;p39"/>
          <p:cNvSpPr/>
          <p:nvPr/>
        </p:nvSpPr>
        <p:spPr>
          <a:xfrm>
            <a:off x="886256" y="6880439"/>
            <a:ext cx="138300" cy="138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25" name="Google Shape;625;p39"/>
          <p:cNvSpPr txBox="1"/>
          <p:nvPr/>
        </p:nvSpPr>
        <p:spPr>
          <a:xfrm>
            <a:off x="1136225" y="6811000"/>
            <a:ext cx="900300" cy="277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1800"/>
              <a:buFont typeface="Arial"/>
              <a:buNone/>
            </a:pPr>
            <a:r>
              <a:rPr b="0" i="0" lang="ko-KR" sz="1800" u="none" cap="none" strike="noStrike">
                <a:solidFill>
                  <a:srgbClr val="A5A5A5"/>
                </a:solidFill>
                <a:latin typeface="Arial"/>
                <a:ea typeface="Arial"/>
                <a:cs typeface="Arial"/>
                <a:sym typeface="Arial"/>
              </a:rPr>
              <a:t>송혜미</a:t>
            </a:r>
            <a:endParaRPr b="0" i="0" sz="1800" u="none" cap="none" strike="noStrike">
              <a:solidFill>
                <a:srgbClr val="A5A5A5"/>
              </a:solidFill>
              <a:latin typeface="Arial"/>
              <a:ea typeface="Arial"/>
              <a:cs typeface="Arial"/>
              <a:sym typeface="Arial"/>
            </a:endParaRPr>
          </a:p>
        </p:txBody>
      </p:sp>
      <p:sp>
        <p:nvSpPr>
          <p:cNvPr id="626" name="Google Shape;626;p39"/>
          <p:cNvSpPr txBox="1"/>
          <p:nvPr/>
        </p:nvSpPr>
        <p:spPr>
          <a:xfrm>
            <a:off x="1948401" y="321908"/>
            <a:ext cx="3240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     </a:t>
            </a:r>
            <a:r>
              <a:rPr b="1" i="0" lang="ko-KR" sz="2500" u="none" cap="none" strike="noStrike">
                <a:solidFill>
                  <a:schemeClr val="lt1"/>
                </a:solidFill>
                <a:latin typeface="Impact"/>
                <a:ea typeface="Impact"/>
                <a:cs typeface="Impact"/>
                <a:sym typeface="Impact"/>
              </a:rPr>
              <a:t>팀원들  후기</a:t>
            </a:r>
            <a:endParaRPr b="1" i="0" sz="2500" u="none" cap="none" strike="noStrike">
              <a:solidFill>
                <a:schemeClr val="lt1"/>
              </a:solidFill>
              <a:latin typeface="Impact"/>
              <a:ea typeface="Impact"/>
              <a:cs typeface="Impact"/>
              <a:sym typeface="Impact"/>
            </a:endParaRPr>
          </a:p>
        </p:txBody>
      </p:sp>
      <p:sp>
        <p:nvSpPr>
          <p:cNvPr id="627" name="Google Shape;627;p39"/>
          <p:cNvSpPr/>
          <p:nvPr/>
        </p:nvSpPr>
        <p:spPr>
          <a:xfrm>
            <a:off x="884262" y="4035902"/>
            <a:ext cx="138300" cy="1383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28" name="Google Shape;628;p39"/>
          <p:cNvSpPr txBox="1"/>
          <p:nvPr/>
        </p:nvSpPr>
        <p:spPr>
          <a:xfrm>
            <a:off x="1096152" y="3966463"/>
            <a:ext cx="730500" cy="2772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1800"/>
              <a:buFont typeface="Arial"/>
              <a:buNone/>
            </a:pPr>
            <a:r>
              <a:rPr b="0" i="0" lang="ko-KR" sz="1800" u="none" cap="none" strike="noStrike">
                <a:solidFill>
                  <a:srgbClr val="A5A5A5"/>
                </a:solidFill>
                <a:latin typeface="Arial"/>
                <a:ea typeface="Arial"/>
                <a:cs typeface="Arial"/>
                <a:sym typeface="Arial"/>
              </a:rPr>
              <a:t>한진경</a:t>
            </a:r>
            <a:endParaRPr b="0" i="0" sz="1800" u="none" cap="none" strike="noStrike">
              <a:solidFill>
                <a:srgbClr val="A5A5A5"/>
              </a:solidFill>
              <a:latin typeface="Arial"/>
              <a:ea typeface="Arial"/>
              <a:cs typeface="Arial"/>
              <a:sym typeface="Arial"/>
            </a:endParaRPr>
          </a:p>
        </p:txBody>
      </p:sp>
      <p:sp>
        <p:nvSpPr>
          <p:cNvPr id="629" name="Google Shape;629;p39"/>
          <p:cNvSpPr txBox="1"/>
          <p:nvPr/>
        </p:nvSpPr>
        <p:spPr>
          <a:xfrm>
            <a:off x="3124600" y="4342175"/>
            <a:ext cx="6986100" cy="1249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chemeClr val="dk1"/>
              </a:buClr>
              <a:buSzPts val="1100"/>
              <a:buFont typeface="Arial"/>
              <a:buNone/>
            </a:pPr>
            <a:r>
              <a:rPr b="0" i="0" lang="ko-KR" sz="1400" u="none" cap="none" strike="noStrike">
                <a:solidFill>
                  <a:srgbClr val="FFFFFF"/>
                </a:solidFill>
                <a:latin typeface="Arial"/>
                <a:ea typeface="Arial"/>
                <a:cs typeface="Arial"/>
                <a:sym typeface="Arial"/>
              </a:rPr>
              <a:t>부족한 저를 데리고 프로젝트를 끝까지 이끌어주신 조장 태균씨</a:t>
            </a:r>
            <a:endParaRPr b="0" i="0" sz="1400" u="none" cap="none" strike="noStrike">
              <a:solidFill>
                <a:srgbClr val="FFFFFF"/>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0" i="0" lang="ko-KR" sz="1400" u="none" cap="none" strike="noStrike">
                <a:solidFill>
                  <a:srgbClr val="FFFFFF"/>
                </a:solidFill>
                <a:latin typeface="Arial"/>
                <a:ea typeface="Arial"/>
                <a:cs typeface="Arial"/>
                <a:sym typeface="Arial"/>
              </a:rPr>
              <a:t>사이트 이쁘게 꾸며주고 대부분의 컨트롤러를 해주신 진경씨</a:t>
            </a:r>
            <a:endParaRPr b="0" i="0" sz="1400" u="none" cap="none" strike="noStrike">
              <a:solidFill>
                <a:srgbClr val="FFFFFF"/>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0" i="0" lang="ko-KR" sz="1400" u="none" cap="none" strike="noStrike">
                <a:solidFill>
                  <a:srgbClr val="FFFFFF"/>
                </a:solidFill>
                <a:latin typeface="Arial"/>
                <a:ea typeface="Arial"/>
                <a:cs typeface="Arial"/>
                <a:sym typeface="Arial"/>
              </a:rPr>
              <a:t>독특한 아이디어를 내주시어 프로젝트의 완성도를 높여주신 혜미씨</a:t>
            </a:r>
            <a:endParaRPr b="0" i="0" sz="1400" u="none" cap="none" strike="noStrike">
              <a:solidFill>
                <a:srgbClr val="FFFFFF"/>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100"/>
              <a:buFont typeface="Arial"/>
              <a:buNone/>
            </a:pPr>
            <a:r>
              <a:rPr b="0" i="0" lang="ko-KR" sz="1400" u="none" cap="none" strike="noStrike">
                <a:solidFill>
                  <a:srgbClr val="FFFFFF"/>
                </a:solidFill>
                <a:latin typeface="Arial"/>
                <a:ea typeface="Arial"/>
                <a:cs typeface="Arial"/>
                <a:sym typeface="Arial"/>
              </a:rPr>
              <a:t>길다면 길고 짧다면 짧은 프로젝트 한달이라는 기간동안 모두 고생 많으셨습니다!!</a:t>
            </a:r>
            <a:endParaRPr b="0" i="0" sz="1400" u="none" cap="none" strike="noStrike">
              <a:solidFill>
                <a:srgbClr val="FFFFFF"/>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0" name="Google Shape;630;p39"/>
          <p:cNvSpPr txBox="1"/>
          <p:nvPr/>
        </p:nvSpPr>
        <p:spPr>
          <a:xfrm>
            <a:off x="2792025" y="2924273"/>
            <a:ext cx="7063500" cy="991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chemeClr val="dk1"/>
              </a:buClr>
              <a:buSzPts val="1400"/>
              <a:buFont typeface="Arial"/>
              <a:buNone/>
            </a:pPr>
            <a:r>
              <a:rPr b="0" i="0" lang="ko-KR" sz="1400" u="none" cap="none" strike="noStrike">
                <a:solidFill>
                  <a:schemeClr val="lt1"/>
                </a:solidFill>
                <a:latin typeface="Arial"/>
                <a:ea typeface="Arial"/>
                <a:cs typeface="Arial"/>
                <a:sym typeface="Arial"/>
              </a:rPr>
              <a:t>첫 프로젝트다 보니 뿌듯하기도 하고 아쉬움도 많이 남았던것 같습니다.</a:t>
            </a:r>
            <a:endParaRPr b="0" i="0" sz="140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chemeClr val="dk1"/>
              </a:buClr>
              <a:buSzPts val="1400"/>
              <a:buFont typeface="Arial"/>
              <a:buNone/>
            </a:pPr>
            <a:r>
              <a:rPr b="0" i="0" lang="ko-KR" sz="1400" u="none" cap="none" strike="noStrike">
                <a:solidFill>
                  <a:schemeClr val="lt1"/>
                </a:solidFill>
                <a:latin typeface="Arial"/>
                <a:ea typeface="Arial"/>
                <a:cs typeface="Arial"/>
                <a:sym typeface="Arial"/>
              </a:rPr>
              <a:t>팀프로젝트를 하면서 놓쳤던 부분이나 몰랐던 부분들을 팀원들에게 배울 수 있었습니다.</a:t>
            </a:r>
            <a:endParaRPr b="0" i="0" sz="140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6개월의 교육과정이 끝나고 첫 팀 프로젝트를 무사히 끝날 수 있게 끝까지 함께 해준</a:t>
            </a:r>
            <a:endParaRPr b="0" i="0" sz="140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400"/>
              <a:buFont typeface="Arial"/>
              <a:buNone/>
            </a:pPr>
            <a:r>
              <a:rPr b="0" i="0" lang="ko-KR" sz="1400" u="none" cap="none" strike="noStrike">
                <a:solidFill>
                  <a:schemeClr val="lt1"/>
                </a:solidFill>
                <a:latin typeface="Arial"/>
                <a:ea typeface="Arial"/>
                <a:cs typeface="Arial"/>
                <a:sym typeface="Arial"/>
              </a:rPr>
              <a:t>태균씨, 찬이씨, 혜미씨 모두 고생많으셨습니다 감사합니다!</a:t>
            </a:r>
            <a:endParaRPr b="0" i="0" sz="1400" u="none" cap="none" strike="noStrike">
              <a:solidFill>
                <a:schemeClr val="lt1"/>
              </a:solidFill>
              <a:latin typeface="Arial"/>
              <a:ea typeface="Arial"/>
              <a:cs typeface="Arial"/>
              <a:sym typeface="Arial"/>
            </a:endParaRPr>
          </a:p>
        </p:txBody>
      </p:sp>
      <p:sp>
        <p:nvSpPr>
          <p:cNvPr id="631" name="Google Shape;631;p39"/>
          <p:cNvSpPr txBox="1"/>
          <p:nvPr/>
        </p:nvSpPr>
        <p:spPr>
          <a:xfrm>
            <a:off x="3003225" y="1345988"/>
            <a:ext cx="6852300" cy="1160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400"/>
              <a:buFont typeface="Arial"/>
              <a:buNone/>
            </a:pPr>
            <a:r>
              <a:rPr b="0" i="0" lang="ko-KR" sz="1300" u="none" cap="none" strike="noStrike">
                <a:solidFill>
                  <a:schemeClr val="lt1"/>
                </a:solidFill>
                <a:latin typeface="Arial"/>
                <a:ea typeface="Arial"/>
                <a:cs typeface="Arial"/>
                <a:sym typeface="Arial"/>
              </a:rPr>
              <a:t>조장이란 역할을 맡기에 제가 가진 실력이 많이 부족했지만</a:t>
            </a:r>
            <a:endParaRPr b="0" i="0" sz="130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400"/>
              <a:buFont typeface="Arial"/>
              <a:buNone/>
            </a:pPr>
            <a:r>
              <a:rPr b="0" i="0" lang="ko-KR" sz="1300" u="none" cap="none" strike="noStrike">
                <a:solidFill>
                  <a:schemeClr val="lt1"/>
                </a:solidFill>
                <a:latin typeface="Arial"/>
                <a:ea typeface="Arial"/>
                <a:cs typeface="Arial"/>
                <a:sym typeface="Arial"/>
              </a:rPr>
              <a:t>사이트 내 CSS를 담당하면서도 모든 페이지구축에 참여해주신 진경씨</a:t>
            </a:r>
            <a:endParaRPr b="0" i="0" sz="130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400"/>
              <a:buFont typeface="Arial"/>
              <a:buNone/>
            </a:pPr>
            <a:r>
              <a:rPr b="0" i="0" lang="ko-KR" sz="1300" u="none" cap="none" strike="noStrike">
                <a:solidFill>
                  <a:schemeClr val="lt1"/>
                </a:solidFill>
                <a:latin typeface="Arial"/>
                <a:ea typeface="Arial"/>
                <a:cs typeface="Arial"/>
                <a:sym typeface="Arial"/>
              </a:rPr>
              <a:t>복잡한 유효성검사를 구현하면서 페이지구축과 오류해결까지 발벗고 나서주신 찬이씨</a:t>
            </a:r>
            <a:endParaRPr b="0" i="0" sz="130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400"/>
              <a:buFont typeface="Arial"/>
              <a:buNone/>
            </a:pPr>
            <a:r>
              <a:rPr b="0" i="0" lang="ko-KR" sz="1300" u="none" cap="none" strike="noStrike">
                <a:solidFill>
                  <a:schemeClr val="lt1"/>
                </a:solidFill>
                <a:latin typeface="Arial"/>
                <a:ea typeface="Arial"/>
                <a:cs typeface="Arial"/>
                <a:sym typeface="Arial"/>
              </a:rPr>
              <a:t>많은 부분을 차지했던 게시판 파트를 최선을 다해 구현해주신 혜미씨 덕분에</a:t>
            </a:r>
            <a:endParaRPr b="0" i="0" sz="1300" u="none" cap="none" strike="noStrike">
              <a:solidFill>
                <a:schemeClr val="lt1"/>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400"/>
              <a:buFont typeface="Arial"/>
              <a:buNone/>
            </a:pPr>
            <a:r>
              <a:rPr b="0" i="0" lang="ko-KR" sz="1300" u="none" cap="none" strike="noStrike">
                <a:solidFill>
                  <a:schemeClr val="lt1"/>
                </a:solidFill>
                <a:latin typeface="Arial"/>
                <a:ea typeface="Arial"/>
                <a:cs typeface="Arial"/>
                <a:sym typeface="Arial"/>
              </a:rPr>
              <a:t>프로젝트를 완성할 수 있었다고 생각합니다. 한 달 동안 정말 정말 고생 많으셨습니다.</a:t>
            </a:r>
            <a:endParaRPr b="0" i="0" sz="13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5"/>
          <p:cNvSpPr/>
          <p:nvPr/>
        </p:nvSpPr>
        <p:spPr>
          <a:xfrm>
            <a:off x="1472025" y="2305388"/>
            <a:ext cx="4577700" cy="1996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
          <p:cNvSpPr/>
          <p:nvPr/>
        </p:nvSpPr>
        <p:spPr>
          <a:xfrm>
            <a:off x="1319625" y="2152988"/>
            <a:ext cx="4577700" cy="1996800"/>
          </a:xfrm>
          <a:prstGeom prst="roundRect">
            <a:avLst>
              <a:gd fmla="val 16667" name="adj"/>
            </a:avLst>
          </a:prstGeom>
          <a:solidFill>
            <a:srgbClr val="FCFC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
          <p:cNvSpPr/>
          <p:nvPr/>
        </p:nvSpPr>
        <p:spPr>
          <a:xfrm>
            <a:off x="571925" y="1631988"/>
            <a:ext cx="1321800" cy="105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6D9EEB"/>
              </a:highlight>
              <a:latin typeface="Arial"/>
              <a:ea typeface="Arial"/>
              <a:cs typeface="Arial"/>
              <a:sym typeface="Arial"/>
            </a:endParaRPr>
          </a:p>
        </p:txBody>
      </p:sp>
      <p:sp>
        <p:nvSpPr>
          <p:cNvPr id="72" name="Google Shape;72;p5"/>
          <p:cNvSpPr txBox="1"/>
          <p:nvPr/>
        </p:nvSpPr>
        <p:spPr>
          <a:xfrm>
            <a:off x="747131" y="1963493"/>
            <a:ext cx="971400" cy="38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531"/>
              <a:buFont typeface="Arial"/>
              <a:buNone/>
            </a:pPr>
            <a:r>
              <a:rPr b="1" i="0" lang="ko-KR" sz="2531" u="none" cap="none" strike="noStrike">
                <a:solidFill>
                  <a:schemeClr val="lt1"/>
                </a:solidFill>
                <a:latin typeface="Malgun Gothic"/>
                <a:ea typeface="Malgun Gothic"/>
                <a:cs typeface="Malgun Gothic"/>
                <a:sym typeface="Malgun Gothic"/>
              </a:rPr>
              <a:t>윤태균</a:t>
            </a:r>
            <a:endParaRPr b="1" i="0" sz="1476" u="none" cap="none" strike="noStrike">
              <a:solidFill>
                <a:schemeClr val="lt1"/>
              </a:solidFill>
              <a:latin typeface="Malgun Gothic"/>
              <a:ea typeface="Malgun Gothic"/>
              <a:cs typeface="Malgun Gothic"/>
              <a:sym typeface="Malgun Gothic"/>
            </a:endParaRPr>
          </a:p>
        </p:txBody>
      </p:sp>
      <p:sp>
        <p:nvSpPr>
          <p:cNvPr id="73" name="Google Shape;73;p5"/>
          <p:cNvSpPr/>
          <p:nvPr/>
        </p:nvSpPr>
        <p:spPr>
          <a:xfrm>
            <a:off x="2898389" y="3124734"/>
            <a:ext cx="1867500" cy="429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t/>
            </a:r>
            <a:endParaRPr b="0" i="0" sz="800" u="none" cap="none" strike="noStrike">
              <a:solidFill>
                <a:srgbClr val="A5A5A5"/>
              </a:solidFill>
              <a:latin typeface="Arial"/>
              <a:ea typeface="Arial"/>
              <a:cs typeface="Arial"/>
              <a:sym typeface="Arial"/>
            </a:endParaRPr>
          </a:p>
        </p:txBody>
      </p:sp>
      <p:sp>
        <p:nvSpPr>
          <p:cNvPr id="74" name="Google Shape;74;p5"/>
          <p:cNvSpPr txBox="1"/>
          <p:nvPr/>
        </p:nvSpPr>
        <p:spPr>
          <a:xfrm>
            <a:off x="1545975" y="2410088"/>
            <a:ext cx="3774600" cy="1482600"/>
          </a:xfrm>
          <a:prstGeom prst="rect">
            <a:avLst/>
          </a:prstGeom>
          <a:noFill/>
          <a:ln>
            <a:noFill/>
          </a:ln>
        </p:spPr>
        <p:txBody>
          <a:bodyPr anchorCtr="0" anchor="t" bIns="0" lIns="0" spcFirstLastPara="1" rIns="0" wrap="square" tIns="0">
            <a:spAutoFit/>
          </a:bodyPr>
          <a:lstStyle/>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전체 총괄 </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DB설계/구축</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LOGIN</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회원조회 / </a:t>
            </a:r>
            <a:r>
              <a:rPr lang="ko-KR" sz="1376">
                <a:solidFill>
                  <a:schemeClr val="dk1"/>
                </a:solidFill>
              </a:rPr>
              <a:t>출퇴근</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출퇴근</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사내공지, 유실물</a:t>
            </a:r>
            <a:endParaRPr b="0" i="0" sz="1376" u="none" cap="none" strike="noStrike">
              <a:solidFill>
                <a:schemeClr val="dk1"/>
              </a:solidFill>
              <a:latin typeface="Arial"/>
              <a:ea typeface="Arial"/>
              <a:cs typeface="Arial"/>
              <a:sym typeface="Arial"/>
            </a:endParaRPr>
          </a:p>
        </p:txBody>
      </p:sp>
      <p:sp>
        <p:nvSpPr>
          <p:cNvPr id="75" name="Google Shape;75;p5"/>
          <p:cNvSpPr txBox="1"/>
          <p:nvPr/>
        </p:nvSpPr>
        <p:spPr>
          <a:xfrm>
            <a:off x="1894728" y="288696"/>
            <a:ext cx="3240360" cy="5804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팀 소개 및 역할 분담</a:t>
            </a:r>
            <a:endParaRPr b="0" i="0" sz="2400" u="none" cap="none" strike="noStrike">
              <a:solidFill>
                <a:schemeClr val="lt1"/>
              </a:solidFill>
              <a:latin typeface="Impact"/>
              <a:ea typeface="Impact"/>
              <a:cs typeface="Impact"/>
              <a:sym typeface="Impact"/>
            </a:endParaRPr>
          </a:p>
        </p:txBody>
      </p:sp>
      <p:sp>
        <p:nvSpPr>
          <p:cNvPr id="76" name="Google Shape;76;p5"/>
          <p:cNvSpPr/>
          <p:nvPr/>
        </p:nvSpPr>
        <p:spPr>
          <a:xfrm>
            <a:off x="1296825" y="5065075"/>
            <a:ext cx="4577700" cy="1996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
          <p:cNvSpPr/>
          <p:nvPr/>
        </p:nvSpPr>
        <p:spPr>
          <a:xfrm>
            <a:off x="1144425" y="4892200"/>
            <a:ext cx="4577700" cy="1996800"/>
          </a:xfrm>
          <a:prstGeom prst="roundRect">
            <a:avLst>
              <a:gd fmla="val 16667" name="adj"/>
            </a:avLst>
          </a:prstGeom>
          <a:solidFill>
            <a:srgbClr val="FCFCFC"/>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
          <p:cNvSpPr/>
          <p:nvPr/>
        </p:nvSpPr>
        <p:spPr>
          <a:xfrm>
            <a:off x="396725" y="4371200"/>
            <a:ext cx="1321800" cy="105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6D9EEB"/>
              </a:highlight>
              <a:latin typeface="Arial"/>
              <a:ea typeface="Arial"/>
              <a:cs typeface="Arial"/>
              <a:sym typeface="Arial"/>
            </a:endParaRPr>
          </a:p>
        </p:txBody>
      </p:sp>
      <p:sp>
        <p:nvSpPr>
          <p:cNvPr id="79" name="Google Shape;79;p5"/>
          <p:cNvSpPr txBox="1"/>
          <p:nvPr/>
        </p:nvSpPr>
        <p:spPr>
          <a:xfrm>
            <a:off x="571931" y="4702705"/>
            <a:ext cx="971400" cy="389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531"/>
              <a:buFont typeface="Arial"/>
              <a:buNone/>
            </a:pPr>
            <a:r>
              <a:rPr b="1" i="0" lang="ko-KR" sz="2531" u="none" cap="none" strike="noStrike">
                <a:solidFill>
                  <a:schemeClr val="lt1"/>
                </a:solidFill>
                <a:latin typeface="Malgun Gothic"/>
                <a:ea typeface="Malgun Gothic"/>
                <a:cs typeface="Malgun Gothic"/>
                <a:sym typeface="Malgun Gothic"/>
              </a:rPr>
              <a:t>이  찬</a:t>
            </a:r>
            <a:endParaRPr b="1" i="0" sz="1476" u="none" cap="none" strike="noStrike">
              <a:solidFill>
                <a:schemeClr val="lt1"/>
              </a:solidFill>
              <a:latin typeface="Malgun Gothic"/>
              <a:ea typeface="Malgun Gothic"/>
              <a:cs typeface="Malgun Gothic"/>
              <a:sym typeface="Malgun Gothic"/>
            </a:endParaRPr>
          </a:p>
        </p:txBody>
      </p:sp>
      <p:sp>
        <p:nvSpPr>
          <p:cNvPr id="80" name="Google Shape;80;p5"/>
          <p:cNvSpPr txBox="1"/>
          <p:nvPr/>
        </p:nvSpPr>
        <p:spPr>
          <a:xfrm>
            <a:off x="1545975" y="5262300"/>
            <a:ext cx="3774600" cy="1228500"/>
          </a:xfrm>
          <a:prstGeom prst="rect">
            <a:avLst/>
          </a:prstGeom>
          <a:noFill/>
          <a:ln>
            <a:noFill/>
          </a:ln>
        </p:spPr>
        <p:txBody>
          <a:bodyPr anchorCtr="0" anchor="t" bIns="0" lIns="0" spcFirstLastPara="1" rIns="0" wrap="square" tIns="0">
            <a:spAutoFit/>
          </a:bodyPr>
          <a:lstStyle/>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DB설계/구축</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유효성검사</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코레일공지</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마이페이지</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lang="ko-KR" sz="1376">
                <a:solidFill>
                  <a:schemeClr val="dk1"/>
                </a:solidFill>
              </a:rPr>
              <a:t>기타 오류 수정</a:t>
            </a:r>
            <a:endParaRPr b="0" i="0" sz="1676" u="none" cap="none" strike="noStrike">
              <a:solidFill>
                <a:schemeClr val="dk1"/>
              </a:solidFill>
              <a:latin typeface="Malgun Gothic"/>
              <a:ea typeface="Malgun Gothic"/>
              <a:cs typeface="Malgun Gothic"/>
              <a:sym typeface="Malgun Gothic"/>
            </a:endParaRPr>
          </a:p>
        </p:txBody>
      </p:sp>
      <p:sp>
        <p:nvSpPr>
          <p:cNvPr id="81" name="Google Shape;81;p5"/>
          <p:cNvSpPr/>
          <p:nvPr/>
        </p:nvSpPr>
        <p:spPr>
          <a:xfrm>
            <a:off x="7614675" y="5044600"/>
            <a:ext cx="4577700" cy="1996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
          <p:cNvSpPr/>
          <p:nvPr/>
        </p:nvSpPr>
        <p:spPr>
          <a:xfrm>
            <a:off x="7462275" y="4892200"/>
            <a:ext cx="4577700" cy="1996800"/>
          </a:xfrm>
          <a:prstGeom prst="roundRect">
            <a:avLst>
              <a:gd fmla="val 16667" name="adj"/>
            </a:avLst>
          </a:prstGeom>
          <a:solidFill>
            <a:srgbClr val="FCFC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
          <p:cNvSpPr/>
          <p:nvPr/>
        </p:nvSpPr>
        <p:spPr>
          <a:xfrm>
            <a:off x="6787688" y="4371200"/>
            <a:ext cx="1321800" cy="105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6D9EEB"/>
              </a:highlight>
              <a:latin typeface="Arial"/>
              <a:ea typeface="Arial"/>
              <a:cs typeface="Arial"/>
              <a:sym typeface="Arial"/>
            </a:endParaRPr>
          </a:p>
        </p:txBody>
      </p:sp>
      <p:sp>
        <p:nvSpPr>
          <p:cNvPr id="84" name="Google Shape;84;p5"/>
          <p:cNvSpPr txBox="1"/>
          <p:nvPr/>
        </p:nvSpPr>
        <p:spPr>
          <a:xfrm>
            <a:off x="7830050" y="5135250"/>
            <a:ext cx="4004400" cy="1482600"/>
          </a:xfrm>
          <a:prstGeom prst="rect">
            <a:avLst/>
          </a:prstGeom>
          <a:noFill/>
          <a:ln>
            <a:noFill/>
          </a:ln>
        </p:spPr>
        <p:txBody>
          <a:bodyPr anchorCtr="0" anchor="t" bIns="0" lIns="0" spcFirstLastPara="1" rIns="0" wrap="square" tIns="0">
            <a:spAutoFit/>
          </a:bodyPr>
          <a:lstStyle/>
          <a:p>
            <a:pPr indent="-315976" lvl="0" marL="457200" marR="0" rtl="0" algn="l">
              <a:lnSpc>
                <a:spcPct val="120000"/>
              </a:lnSpc>
              <a:spcBef>
                <a:spcPts val="0"/>
              </a:spcBef>
              <a:spcAft>
                <a:spcPts val="0"/>
              </a:spcAft>
              <a:buClr>
                <a:schemeClr val="dk1"/>
              </a:buClr>
              <a:buSzPts val="1376"/>
              <a:buFont typeface="Arial"/>
              <a:buChar char="●"/>
            </a:pPr>
            <a:r>
              <a:rPr lang="ko-KR" sz="1376">
                <a:solidFill>
                  <a:schemeClr val="dk1"/>
                </a:solidFill>
              </a:rPr>
              <a:t>기획/ DB설계</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lang="ko-KR" sz="1376">
                <a:solidFill>
                  <a:schemeClr val="dk1"/>
                </a:solidFill>
              </a:rPr>
              <a:t>회원가입/ 티켓 예매</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DISPLAY</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게시판 </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Char char="●"/>
            </a:pPr>
            <a:r>
              <a:rPr lang="ko-KR" sz="1376">
                <a:solidFill>
                  <a:schemeClr val="dk1"/>
                </a:solidFill>
              </a:rPr>
              <a:t>깃허브 공유</a:t>
            </a:r>
            <a:r>
              <a:rPr lang="ko-KR" sz="1376">
                <a:solidFill>
                  <a:schemeClr val="dk1"/>
                </a:solidFill>
              </a:rPr>
              <a:t> </a:t>
            </a:r>
            <a:endParaRPr sz="1376">
              <a:solidFill>
                <a:schemeClr val="dk1"/>
              </a:solidFil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발표 / PPT</a:t>
            </a:r>
            <a:endParaRPr b="0" i="0" sz="1676" u="none" cap="none" strike="noStrike">
              <a:solidFill>
                <a:schemeClr val="dk1"/>
              </a:solidFill>
              <a:latin typeface="Malgun Gothic"/>
              <a:ea typeface="Malgun Gothic"/>
              <a:cs typeface="Malgun Gothic"/>
              <a:sym typeface="Malgun Gothic"/>
            </a:endParaRPr>
          </a:p>
        </p:txBody>
      </p:sp>
      <p:sp>
        <p:nvSpPr>
          <p:cNvPr id="85" name="Google Shape;85;p5"/>
          <p:cNvSpPr txBox="1"/>
          <p:nvPr/>
        </p:nvSpPr>
        <p:spPr>
          <a:xfrm>
            <a:off x="6962908" y="4702698"/>
            <a:ext cx="971400" cy="38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531"/>
              <a:buFont typeface="Arial"/>
              <a:buNone/>
            </a:pPr>
            <a:r>
              <a:rPr b="1" i="0" lang="ko-KR" sz="2531" u="none" cap="none" strike="noStrike">
                <a:solidFill>
                  <a:schemeClr val="lt1"/>
                </a:solidFill>
                <a:latin typeface="Malgun Gothic"/>
                <a:ea typeface="Malgun Gothic"/>
                <a:cs typeface="Malgun Gothic"/>
                <a:sym typeface="Malgun Gothic"/>
              </a:rPr>
              <a:t>송혜미</a:t>
            </a:r>
            <a:endParaRPr b="1" i="0" sz="1476" u="none" cap="none" strike="noStrike">
              <a:solidFill>
                <a:schemeClr val="lt1"/>
              </a:solidFill>
              <a:latin typeface="Malgun Gothic"/>
              <a:ea typeface="Malgun Gothic"/>
              <a:cs typeface="Malgun Gothic"/>
              <a:sym typeface="Malgun Gothic"/>
            </a:endParaRPr>
          </a:p>
        </p:txBody>
      </p:sp>
      <p:sp>
        <p:nvSpPr>
          <p:cNvPr id="86" name="Google Shape;86;p5"/>
          <p:cNvSpPr/>
          <p:nvPr/>
        </p:nvSpPr>
        <p:spPr>
          <a:xfrm>
            <a:off x="7583550" y="2218950"/>
            <a:ext cx="4577700" cy="1996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
          <p:cNvSpPr/>
          <p:nvPr/>
        </p:nvSpPr>
        <p:spPr>
          <a:xfrm>
            <a:off x="7431150" y="2066550"/>
            <a:ext cx="4577700" cy="1996800"/>
          </a:xfrm>
          <a:prstGeom prst="roundRect">
            <a:avLst>
              <a:gd fmla="val 16667" name="adj"/>
            </a:avLst>
          </a:prstGeom>
          <a:solidFill>
            <a:srgbClr val="FCFC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
          <p:cNvSpPr/>
          <p:nvPr/>
        </p:nvSpPr>
        <p:spPr>
          <a:xfrm>
            <a:off x="6683450" y="1545550"/>
            <a:ext cx="1321800" cy="10527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6D9EEB"/>
              </a:highlight>
              <a:latin typeface="Arial"/>
              <a:ea typeface="Arial"/>
              <a:cs typeface="Arial"/>
              <a:sym typeface="Arial"/>
            </a:endParaRPr>
          </a:p>
        </p:txBody>
      </p:sp>
      <p:sp>
        <p:nvSpPr>
          <p:cNvPr id="89" name="Google Shape;89;p5"/>
          <p:cNvSpPr txBox="1"/>
          <p:nvPr/>
        </p:nvSpPr>
        <p:spPr>
          <a:xfrm>
            <a:off x="6858656" y="1877055"/>
            <a:ext cx="971400" cy="38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531"/>
              <a:buFont typeface="Arial"/>
              <a:buNone/>
            </a:pPr>
            <a:r>
              <a:rPr b="1" i="0" lang="ko-KR" sz="2531" u="none" cap="none" strike="noStrike">
                <a:solidFill>
                  <a:schemeClr val="lt1"/>
                </a:solidFill>
                <a:latin typeface="Malgun Gothic"/>
                <a:ea typeface="Malgun Gothic"/>
                <a:cs typeface="Malgun Gothic"/>
                <a:sym typeface="Malgun Gothic"/>
              </a:rPr>
              <a:t>한진경</a:t>
            </a:r>
            <a:endParaRPr b="1" i="0" sz="1476" u="none" cap="none" strike="noStrike">
              <a:solidFill>
                <a:schemeClr val="lt1"/>
              </a:solidFill>
              <a:latin typeface="Malgun Gothic"/>
              <a:ea typeface="Malgun Gothic"/>
              <a:cs typeface="Malgun Gothic"/>
              <a:sym typeface="Malgun Gothic"/>
            </a:endParaRPr>
          </a:p>
        </p:txBody>
      </p:sp>
      <p:sp>
        <p:nvSpPr>
          <p:cNvPr id="90" name="Google Shape;90;p5"/>
          <p:cNvSpPr txBox="1"/>
          <p:nvPr/>
        </p:nvSpPr>
        <p:spPr>
          <a:xfrm>
            <a:off x="7832700" y="2436650"/>
            <a:ext cx="3774600" cy="1482600"/>
          </a:xfrm>
          <a:prstGeom prst="rect">
            <a:avLst/>
          </a:prstGeom>
          <a:noFill/>
          <a:ln>
            <a:noFill/>
          </a:ln>
        </p:spPr>
        <p:txBody>
          <a:bodyPr anchorCtr="0" anchor="t" bIns="0" lIns="0" spcFirstLastPara="1" rIns="0" wrap="square" tIns="0">
            <a:spAutoFit/>
          </a:bodyPr>
          <a:lstStyle/>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DB설계/구축</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CSS</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ID/PW찾기</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열차/티켓</a:t>
            </a:r>
            <a:endParaRPr b="0" i="0" sz="1376" u="none" cap="none" strike="noStrike">
              <a:solidFill>
                <a:schemeClr val="dk1"/>
              </a:solidFill>
              <a:latin typeface="Arial"/>
              <a:ea typeface="Arial"/>
              <a:cs typeface="Arial"/>
              <a:sym typeface="Arial"/>
            </a:endParaRPr>
          </a:p>
          <a:p>
            <a:pPr indent="-315976" lvl="0" marL="457200" marR="0" rtl="0" algn="l">
              <a:lnSpc>
                <a:spcPct val="120000"/>
              </a:lnSpc>
              <a:spcBef>
                <a:spcPts val="0"/>
              </a:spcBef>
              <a:spcAft>
                <a:spcPts val="0"/>
              </a:spcAft>
              <a:buClr>
                <a:schemeClr val="dk1"/>
              </a:buClr>
              <a:buSzPts val="1376"/>
              <a:buFont typeface="Arial"/>
              <a:buChar char="●"/>
            </a:pPr>
            <a:r>
              <a:rPr b="0" i="0" lang="ko-KR" sz="1376" u="none" cap="none" strike="noStrike">
                <a:solidFill>
                  <a:schemeClr val="dk1"/>
                </a:solidFill>
                <a:latin typeface="Arial"/>
                <a:ea typeface="Arial"/>
                <a:cs typeface="Arial"/>
                <a:sym typeface="Arial"/>
              </a:rPr>
              <a:t>VOC</a:t>
            </a:r>
            <a:endParaRPr b="0" i="0" sz="1376"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76"/>
              <a:buFont typeface="Arial"/>
              <a:buNone/>
            </a:pPr>
            <a:r>
              <a:t/>
            </a:r>
            <a:endParaRPr b="0" i="0" sz="1376" u="none" cap="none" strike="noStrike">
              <a:solidFill>
                <a:schemeClr val="dk1"/>
              </a:solidFill>
              <a:latin typeface="Malgun Gothic"/>
              <a:ea typeface="Malgun Gothic"/>
              <a:cs typeface="Malgun Gothic"/>
              <a:sym typeface="Malgun Gothic"/>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500"/>
                                        <p:tgtEl>
                                          <p:spTgt spid="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500"/>
                                        <p:tgtEl>
                                          <p:spTgt spid="7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40"/>
          <p:cNvPicPr preferRelativeResize="0"/>
          <p:nvPr/>
        </p:nvPicPr>
        <p:blipFill rotWithShape="1">
          <a:blip r:embed="rId3">
            <a:alphaModFix/>
          </a:blip>
          <a:srcRect b="0" l="0" r="0" t="0"/>
          <a:stretch/>
        </p:blipFill>
        <p:spPr>
          <a:xfrm>
            <a:off x="-33379" y="-15132"/>
            <a:ext cx="12892129" cy="7247781"/>
          </a:xfrm>
          <a:prstGeom prst="rect">
            <a:avLst/>
          </a:prstGeom>
          <a:noFill/>
          <a:ln>
            <a:noFill/>
          </a:ln>
        </p:spPr>
      </p:pic>
      <p:sp>
        <p:nvSpPr>
          <p:cNvPr id="638" name="Google Shape;638;p40"/>
          <p:cNvSpPr txBox="1"/>
          <p:nvPr/>
        </p:nvSpPr>
        <p:spPr>
          <a:xfrm>
            <a:off x="5133231" y="4832736"/>
            <a:ext cx="7632900" cy="422100"/>
          </a:xfrm>
          <a:prstGeom prst="rect">
            <a:avLst/>
          </a:prstGeom>
          <a:noFill/>
          <a:ln>
            <a:noFill/>
          </a:ln>
        </p:spPr>
        <p:txBody>
          <a:bodyPr anchorCtr="0" anchor="ctr" bIns="48200" lIns="96400" spcFirstLastPara="1" rIns="96400" wrap="square" tIns="48200">
            <a:spAutoFit/>
          </a:bodyPr>
          <a:lstStyle/>
          <a:p>
            <a:pPr indent="0" lvl="0" marL="0" marR="0" rtl="0" algn="l">
              <a:lnSpc>
                <a:spcPct val="150000"/>
              </a:lnSpc>
              <a:spcBef>
                <a:spcPts val="0"/>
              </a:spcBef>
              <a:spcAft>
                <a:spcPts val="0"/>
              </a:spcAft>
              <a:buClr>
                <a:srgbClr val="000000"/>
              </a:buClr>
              <a:buSzPts val="2109"/>
              <a:buFont typeface="Arial"/>
              <a:buNone/>
            </a:pPr>
            <a:r>
              <a:rPr b="0" i="0" lang="ko-KR" sz="2109" u="none" cap="none" strike="noStrike">
                <a:solidFill>
                  <a:schemeClr val="lt1"/>
                </a:solidFill>
                <a:latin typeface="Microsoft Yahei"/>
                <a:ea typeface="Microsoft Yahei"/>
                <a:cs typeface="Microsoft Yahei"/>
                <a:sym typeface="Microsoft Yahei"/>
              </a:rPr>
              <a:t>                                                 2021.03.24  ~  2021.04.21</a:t>
            </a:r>
            <a:endParaRPr b="0" i="0" sz="2109" u="none" cap="none" strike="noStrike">
              <a:solidFill>
                <a:schemeClr val="lt1"/>
              </a:solidFill>
              <a:latin typeface="Microsoft Yahei"/>
              <a:ea typeface="Microsoft Yahei"/>
              <a:cs typeface="Microsoft Yahei"/>
              <a:sym typeface="Microsoft Yahei"/>
            </a:endParaRPr>
          </a:p>
        </p:txBody>
      </p:sp>
      <p:sp>
        <p:nvSpPr>
          <p:cNvPr id="639" name="Google Shape;639;p40"/>
          <p:cNvSpPr txBox="1"/>
          <p:nvPr/>
        </p:nvSpPr>
        <p:spPr>
          <a:xfrm>
            <a:off x="5619430" y="3609420"/>
            <a:ext cx="7938737" cy="1319047"/>
          </a:xfrm>
          <a:prstGeom prst="rect">
            <a:avLst/>
          </a:prstGeom>
          <a:noFill/>
          <a:ln>
            <a:noFill/>
          </a:ln>
        </p:spPr>
        <p:txBody>
          <a:bodyPr anchorCtr="0" anchor="ctr" bIns="48200" lIns="96400" spcFirstLastPara="1" rIns="96400" wrap="square" tIns="48200">
            <a:spAutoFit/>
          </a:bodyPr>
          <a:lstStyle/>
          <a:p>
            <a:pPr indent="0" lvl="0" marL="0" marR="0" rtl="0" algn="l">
              <a:lnSpc>
                <a:spcPct val="150000"/>
              </a:lnSpc>
              <a:spcBef>
                <a:spcPts val="0"/>
              </a:spcBef>
              <a:spcAft>
                <a:spcPts val="0"/>
              </a:spcAft>
              <a:buClr>
                <a:srgbClr val="000000"/>
              </a:buClr>
              <a:buSzPts val="5999"/>
              <a:buFont typeface="Arial"/>
              <a:buNone/>
            </a:pPr>
            <a:r>
              <a:rPr b="1" i="0" lang="ko-KR" sz="5999" u="none" cap="none" strike="noStrike">
                <a:solidFill>
                  <a:schemeClr val="lt1"/>
                </a:solidFill>
                <a:latin typeface="Microsoft Yahei"/>
                <a:ea typeface="Microsoft Yahei"/>
                <a:cs typeface="Microsoft Yahei"/>
                <a:sym typeface="Microsoft Yahei"/>
              </a:rPr>
              <a:t>QnA 및 마무리</a:t>
            </a:r>
            <a:endParaRPr b="1" i="0" sz="5999" u="none" cap="none" strike="noStrike">
              <a:solidFill>
                <a:schemeClr val="lt1"/>
              </a:solidFill>
              <a:latin typeface="Microsoft Yahei"/>
              <a:ea typeface="Microsoft Yahei"/>
              <a:cs typeface="Microsoft Yahei"/>
              <a:sym typeface="Microsoft Yahei"/>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250"/>
                                        <p:tgtEl>
                                          <p:spTgt spid="639"/>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4"/>
          <p:cNvSpPr/>
          <p:nvPr/>
        </p:nvSpPr>
        <p:spPr>
          <a:xfrm>
            <a:off x="406820" y="1774216"/>
            <a:ext cx="6840900" cy="45861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 name="Google Shape;97;p4"/>
          <p:cNvSpPr/>
          <p:nvPr/>
        </p:nvSpPr>
        <p:spPr>
          <a:xfrm>
            <a:off x="7525124" y="5370133"/>
            <a:ext cx="2310300" cy="681600"/>
          </a:xfrm>
          <a:prstGeom prst="roundRect">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2"/>
              <a:buFont typeface="Arial"/>
              <a:buNone/>
            </a:pPr>
            <a:r>
              <a:t/>
            </a:r>
            <a:endParaRPr b="0" i="0" sz="2002" u="none" cap="none" strike="noStrike">
              <a:solidFill>
                <a:schemeClr val="lt1"/>
              </a:solidFill>
              <a:latin typeface="Calibri"/>
              <a:ea typeface="Calibri"/>
              <a:cs typeface="Calibri"/>
              <a:sym typeface="Calibri"/>
            </a:endParaRPr>
          </a:p>
        </p:txBody>
      </p:sp>
      <p:sp>
        <p:nvSpPr>
          <p:cNvPr id="98" name="Google Shape;98;p4"/>
          <p:cNvSpPr/>
          <p:nvPr/>
        </p:nvSpPr>
        <p:spPr>
          <a:xfrm>
            <a:off x="9835417" y="5370120"/>
            <a:ext cx="2785800" cy="681600"/>
          </a:xfrm>
          <a:prstGeom prst="roundRect">
            <a:avLst>
              <a:gd fmla="val 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2"/>
              <a:buFont typeface="Arial"/>
              <a:buNone/>
            </a:pPr>
            <a:r>
              <a:t/>
            </a:r>
            <a:endParaRPr b="0" i="0" sz="2002" u="none" cap="none" strike="noStrike">
              <a:solidFill>
                <a:schemeClr val="lt1"/>
              </a:solidFill>
              <a:latin typeface="Calibri"/>
              <a:ea typeface="Calibri"/>
              <a:cs typeface="Calibri"/>
              <a:sym typeface="Calibri"/>
            </a:endParaRPr>
          </a:p>
        </p:txBody>
      </p:sp>
      <p:sp>
        <p:nvSpPr>
          <p:cNvPr id="99" name="Google Shape;99;p4"/>
          <p:cNvSpPr/>
          <p:nvPr/>
        </p:nvSpPr>
        <p:spPr>
          <a:xfrm>
            <a:off x="7702901" y="5510600"/>
            <a:ext cx="4661400" cy="4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2"/>
              <a:buFont typeface="Arial"/>
              <a:buNone/>
            </a:pPr>
            <a:r>
              <a:rPr b="0" i="0" lang="ko-KR" sz="1702" u="none" cap="none" strike="noStrike">
                <a:solidFill>
                  <a:schemeClr val="lt1"/>
                </a:solidFill>
                <a:latin typeface="Arial"/>
                <a:ea typeface="Arial"/>
                <a:cs typeface="Arial"/>
                <a:sym typeface="Arial"/>
              </a:rPr>
              <a:t>스프링프레임워크를 활용하여 웹 사이트 개발</a:t>
            </a:r>
            <a:endParaRPr b="0" i="0" sz="1100" u="none" cap="none" strike="noStrike">
              <a:solidFill>
                <a:srgbClr val="000000"/>
              </a:solidFill>
              <a:latin typeface="Arial"/>
              <a:ea typeface="Arial"/>
              <a:cs typeface="Arial"/>
              <a:sym typeface="Arial"/>
            </a:endParaRPr>
          </a:p>
        </p:txBody>
      </p:sp>
      <p:sp>
        <p:nvSpPr>
          <p:cNvPr id="100" name="Google Shape;100;p4"/>
          <p:cNvSpPr txBox="1"/>
          <p:nvPr/>
        </p:nvSpPr>
        <p:spPr>
          <a:xfrm>
            <a:off x="7525122" y="2237038"/>
            <a:ext cx="3257100" cy="357600"/>
          </a:xfrm>
          <a:prstGeom prst="rect">
            <a:avLst/>
          </a:prstGeom>
          <a:noFill/>
          <a:ln>
            <a:noFill/>
          </a:ln>
        </p:spPr>
        <p:txBody>
          <a:bodyPr anchorCtr="0" anchor="t" bIns="48200" lIns="96425" spcFirstLastPara="1" rIns="96425" wrap="square" tIns="48200">
            <a:noAutofit/>
          </a:bodyPr>
          <a:lstStyle/>
          <a:p>
            <a:pPr indent="0" lvl="0" marL="0" marR="0" rtl="0" algn="just">
              <a:lnSpc>
                <a:spcPct val="100000"/>
              </a:lnSpc>
              <a:spcBef>
                <a:spcPts val="0"/>
              </a:spcBef>
              <a:spcAft>
                <a:spcPts val="0"/>
              </a:spcAft>
              <a:buClr>
                <a:srgbClr val="004C8E"/>
              </a:buClr>
              <a:buSzPts val="2030"/>
              <a:buFont typeface="Arial"/>
              <a:buNone/>
            </a:pPr>
            <a:r>
              <a:rPr b="1" i="0" lang="ko-KR" sz="1400" u="none" cap="none" strike="noStrike">
                <a:solidFill>
                  <a:srgbClr val="A5A5A5"/>
                </a:solidFill>
                <a:latin typeface="Arial"/>
                <a:ea typeface="Arial"/>
                <a:cs typeface="Arial"/>
                <a:sym typeface="Arial"/>
              </a:rPr>
              <a:t>KTX를 모티브로 한 예매 사이트</a:t>
            </a:r>
            <a:endParaRPr b="1" i="0" sz="1400" u="none" cap="none" strike="noStrike">
              <a:solidFill>
                <a:srgbClr val="A5A5A5"/>
              </a:solidFill>
              <a:latin typeface="Arial"/>
              <a:ea typeface="Arial"/>
              <a:cs typeface="Arial"/>
              <a:sym typeface="Arial"/>
            </a:endParaRPr>
          </a:p>
        </p:txBody>
      </p:sp>
      <p:sp>
        <p:nvSpPr>
          <p:cNvPr id="101" name="Google Shape;101;p4"/>
          <p:cNvSpPr txBox="1"/>
          <p:nvPr/>
        </p:nvSpPr>
        <p:spPr>
          <a:xfrm>
            <a:off x="7485550" y="2693673"/>
            <a:ext cx="5096100" cy="1647000"/>
          </a:xfrm>
          <a:prstGeom prst="rect">
            <a:avLst/>
          </a:prstGeom>
          <a:noFill/>
          <a:ln>
            <a:noFill/>
          </a:ln>
        </p:spPr>
        <p:txBody>
          <a:bodyPr anchorCtr="0" anchor="t" bIns="48200" lIns="96425" spcFirstLastPara="1" rIns="96425" wrap="square" tIns="48200">
            <a:noAutofit/>
          </a:bodyPr>
          <a:lstStyle/>
          <a:p>
            <a:pPr indent="0" lvl="0" marL="0" marR="0" rtl="0" algn="just">
              <a:lnSpc>
                <a:spcPct val="150000"/>
              </a:lnSpc>
              <a:spcBef>
                <a:spcPts val="0"/>
              </a:spcBef>
              <a:spcAft>
                <a:spcPts val="0"/>
              </a:spcAft>
              <a:buClr>
                <a:srgbClr val="004C8E"/>
              </a:buClr>
              <a:buSzPts val="1160"/>
              <a:buFont typeface="Arial"/>
              <a:buNone/>
            </a:pPr>
            <a:r>
              <a:rPr b="1" i="0" lang="ko-KR" sz="1000" u="none" cap="none" strike="noStrike">
                <a:solidFill>
                  <a:srgbClr val="A5A5A5"/>
                </a:solidFill>
                <a:latin typeface="Arial"/>
                <a:ea typeface="Arial"/>
                <a:cs typeface="Arial"/>
                <a:sym typeface="Arial"/>
              </a:rPr>
              <a:t>저희는 KTX를 모티브로 기차 사이틀르 주제로 선정했습니다.</a:t>
            </a:r>
            <a:endParaRPr b="0" i="0" sz="16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4C8E"/>
              </a:buClr>
              <a:buSzPts val="1160"/>
              <a:buFont typeface="Arial"/>
              <a:buNone/>
            </a:pPr>
            <a:r>
              <a:rPr b="1" i="0" lang="ko-KR" sz="1000" u="none" cap="none" strike="noStrike">
                <a:solidFill>
                  <a:srgbClr val="A5A5A5"/>
                </a:solidFill>
                <a:latin typeface="Arial"/>
                <a:ea typeface="Arial"/>
                <a:cs typeface="Arial"/>
                <a:sym typeface="Arial"/>
              </a:rPr>
              <a:t>코로나로 인해 현재  많은  IT사업들이 붐을 일으키고 있고 그에 맞는 혁신적인 웹 기술과 많은 웹사이트가 발전하고 있습니다. 이로인해 현장 구매보다 인터넷 구매가 활발해지고 있고  저희는 그러한 사회 변화에 맞춰 기존 레츠코레일 사이트를 보며 해당 직원들이 사이트를 이용하는 고객들과 직접적인 소통을 할 수  있도록 체계적인 사이트를 개발하고자 했습니다. </a:t>
            </a:r>
            <a:endParaRPr b="0" i="0" sz="1600" u="none" cap="none" strike="noStrike">
              <a:solidFill>
                <a:srgbClr val="000000"/>
              </a:solidFill>
              <a:latin typeface="Arial"/>
              <a:ea typeface="Arial"/>
              <a:cs typeface="Arial"/>
              <a:sym typeface="Arial"/>
            </a:endParaRPr>
          </a:p>
        </p:txBody>
      </p:sp>
      <p:sp>
        <p:nvSpPr>
          <p:cNvPr id="102" name="Google Shape;102;p4"/>
          <p:cNvSpPr txBox="1"/>
          <p:nvPr/>
        </p:nvSpPr>
        <p:spPr>
          <a:xfrm>
            <a:off x="7490350" y="4204300"/>
            <a:ext cx="5086500" cy="758700"/>
          </a:xfrm>
          <a:prstGeom prst="rect">
            <a:avLst/>
          </a:prstGeom>
          <a:noFill/>
          <a:ln>
            <a:noFill/>
          </a:ln>
        </p:spPr>
        <p:txBody>
          <a:bodyPr anchorCtr="0" anchor="t" bIns="48200" lIns="96425" spcFirstLastPara="1" rIns="96425" wrap="square" tIns="48200">
            <a:noAutofit/>
          </a:bodyPr>
          <a:lstStyle/>
          <a:p>
            <a:pPr indent="0" lvl="0" marL="0" marR="0" rtl="0" algn="just">
              <a:lnSpc>
                <a:spcPct val="150000"/>
              </a:lnSpc>
              <a:spcBef>
                <a:spcPts val="0"/>
              </a:spcBef>
              <a:spcAft>
                <a:spcPts val="0"/>
              </a:spcAft>
              <a:buClr>
                <a:srgbClr val="004C8E"/>
              </a:buClr>
              <a:buSzPts val="1160"/>
              <a:buFont typeface="Arial"/>
              <a:buNone/>
            </a:pPr>
            <a:r>
              <a:rPr b="1" i="0" lang="ko-KR" sz="1000" u="none" cap="none" strike="noStrike">
                <a:solidFill>
                  <a:srgbClr val="A5A5A5"/>
                </a:solidFill>
                <a:latin typeface="Arial"/>
                <a:ea typeface="Arial"/>
                <a:cs typeface="Arial"/>
                <a:sym typeface="Arial"/>
              </a:rPr>
              <a:t>이 사이트는 구성이 메인 관리자, 서브 관리자, 고객으로 나뉜다. 메인 관리자는 전체 사이트 관리와 서브 관리자와 고객들을 관리할 수 있고 서브 관리자는 직원용으로 고객들을 관리할 수 있다. 고객들은 이 곳에서 열차 티켓을 구매할 수 있다</a:t>
            </a:r>
            <a:r>
              <a:rPr b="0" i="0" lang="ko-KR" sz="1000" u="none" cap="none" strike="noStrike">
                <a:solidFill>
                  <a:srgbClr val="A5A5A5"/>
                </a:solidFill>
                <a:latin typeface="Arial"/>
                <a:ea typeface="Arial"/>
                <a:cs typeface="Arial"/>
                <a:sym typeface="Arial"/>
              </a:rPr>
              <a:t>.</a:t>
            </a:r>
            <a:endParaRPr b="1" i="0" sz="1000" u="none" cap="none" strike="noStrike">
              <a:solidFill>
                <a:srgbClr val="A5A5A5"/>
              </a:solidFill>
              <a:latin typeface="Arial"/>
              <a:ea typeface="Arial"/>
              <a:cs typeface="Arial"/>
              <a:sym typeface="Arial"/>
            </a:endParaRPr>
          </a:p>
        </p:txBody>
      </p:sp>
      <p:sp>
        <p:nvSpPr>
          <p:cNvPr id="103" name="Google Shape;103;p4"/>
          <p:cNvSpPr txBox="1"/>
          <p:nvPr/>
        </p:nvSpPr>
        <p:spPr>
          <a:xfrm>
            <a:off x="2108895" y="303957"/>
            <a:ext cx="3638604" cy="5743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개발 동기 및 사이트 소개</a:t>
            </a:r>
            <a:endParaRPr b="0" i="0" sz="2400" u="none" cap="none" strike="noStrike">
              <a:solidFill>
                <a:schemeClr val="lt1"/>
              </a:solidFill>
              <a:latin typeface="Impact"/>
              <a:ea typeface="Impact"/>
              <a:cs typeface="Impact"/>
              <a:sym typeface="Impact"/>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750"/>
                                        <p:tgtEl>
                                          <p:spTgt spid="100"/>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750"/>
                                        <p:tgtEl>
                                          <p:spTgt spid="10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75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p:tgtEl>
                                          <p:spTgt spid="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p:tgtEl>
                                          <p:spTgt spid="9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6"/>
          <p:cNvSpPr txBox="1"/>
          <p:nvPr/>
        </p:nvSpPr>
        <p:spPr>
          <a:xfrm>
            <a:off x="1052511" y="5008205"/>
            <a:ext cx="16635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Arial"/>
              <a:buNone/>
            </a:pPr>
            <a:r>
              <a:rPr b="0" i="0" lang="ko-KR" sz="1400" u="none" cap="none" strike="noStrike">
                <a:solidFill>
                  <a:srgbClr val="A5A5A5"/>
                </a:solidFill>
                <a:latin typeface="Arial"/>
                <a:ea typeface="Arial"/>
                <a:cs typeface="Arial"/>
                <a:sym typeface="Arial"/>
              </a:rPr>
              <a:t>1주차</a:t>
            </a:r>
            <a:endParaRPr b="0" i="0" sz="1400" u="none" cap="none" strike="noStrike">
              <a:solidFill>
                <a:srgbClr val="A5A5A5"/>
              </a:solidFill>
              <a:latin typeface="Arial"/>
              <a:ea typeface="Arial"/>
              <a:cs typeface="Arial"/>
              <a:sym typeface="Arial"/>
            </a:endParaRPr>
          </a:p>
        </p:txBody>
      </p:sp>
      <p:sp>
        <p:nvSpPr>
          <p:cNvPr id="110" name="Google Shape;110;p6"/>
          <p:cNvSpPr txBox="1"/>
          <p:nvPr/>
        </p:nvSpPr>
        <p:spPr>
          <a:xfrm>
            <a:off x="3851555" y="5007467"/>
            <a:ext cx="16635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Arial"/>
              <a:buNone/>
            </a:pPr>
            <a:r>
              <a:rPr b="0" i="0" lang="ko-KR" sz="1400" u="none" cap="none" strike="noStrike">
                <a:solidFill>
                  <a:srgbClr val="A5A5A5"/>
                </a:solidFill>
                <a:latin typeface="Arial"/>
                <a:ea typeface="Arial"/>
                <a:cs typeface="Arial"/>
                <a:sym typeface="Arial"/>
              </a:rPr>
              <a:t>2주차</a:t>
            </a:r>
            <a:endParaRPr b="0" i="0" sz="1400" u="none" cap="none" strike="noStrike">
              <a:solidFill>
                <a:srgbClr val="A5A5A5"/>
              </a:solidFill>
              <a:latin typeface="Arial"/>
              <a:ea typeface="Arial"/>
              <a:cs typeface="Arial"/>
              <a:sym typeface="Arial"/>
            </a:endParaRPr>
          </a:p>
        </p:txBody>
      </p:sp>
      <p:sp>
        <p:nvSpPr>
          <p:cNvPr id="111" name="Google Shape;111;p6"/>
          <p:cNvSpPr txBox="1"/>
          <p:nvPr/>
        </p:nvSpPr>
        <p:spPr>
          <a:xfrm>
            <a:off x="6940225" y="5007467"/>
            <a:ext cx="1663440" cy="23621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Arial"/>
              <a:buNone/>
            </a:pPr>
            <a:r>
              <a:rPr b="0" i="0" lang="ko-KR" sz="1400" u="none" cap="none" strike="noStrike">
                <a:solidFill>
                  <a:srgbClr val="A5A5A5"/>
                </a:solidFill>
                <a:latin typeface="Arial"/>
                <a:ea typeface="Arial"/>
                <a:cs typeface="Arial"/>
                <a:sym typeface="Arial"/>
              </a:rPr>
              <a:t>3주차</a:t>
            </a:r>
            <a:endParaRPr b="0" i="0" sz="1400" u="none" cap="none" strike="noStrike">
              <a:solidFill>
                <a:srgbClr val="A5A5A5"/>
              </a:solidFill>
              <a:latin typeface="Arial"/>
              <a:ea typeface="Arial"/>
              <a:cs typeface="Arial"/>
              <a:sym typeface="Arial"/>
            </a:endParaRPr>
          </a:p>
        </p:txBody>
      </p:sp>
      <p:sp>
        <p:nvSpPr>
          <p:cNvPr id="112" name="Google Shape;112;p6"/>
          <p:cNvSpPr/>
          <p:nvPr/>
        </p:nvSpPr>
        <p:spPr>
          <a:xfrm>
            <a:off x="1052511" y="5242209"/>
            <a:ext cx="2436600" cy="4296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주제선정, DB설계 및 구상, css 구상 및 역할 분배</a:t>
            </a:r>
            <a:endParaRPr b="0" i="0" sz="800" u="none" cap="none" strike="noStrike">
              <a:solidFill>
                <a:srgbClr val="A5A5A5"/>
              </a:solidFill>
              <a:latin typeface="Arial"/>
              <a:ea typeface="Arial"/>
              <a:cs typeface="Arial"/>
              <a:sym typeface="Arial"/>
            </a:endParaRPr>
          </a:p>
        </p:txBody>
      </p:sp>
      <p:sp>
        <p:nvSpPr>
          <p:cNvPr id="113" name="Google Shape;113;p6"/>
          <p:cNvSpPr/>
          <p:nvPr/>
        </p:nvSpPr>
        <p:spPr>
          <a:xfrm>
            <a:off x="3851551" y="5242200"/>
            <a:ext cx="2436600" cy="4296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로그인 및 회원 가입, 회원 정보 정리 페이지 구성,</a:t>
            </a:r>
            <a:endParaRPr b="0" i="0" sz="8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DB분석,역할 분배</a:t>
            </a:r>
            <a:endParaRPr b="0" i="0" sz="8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rgbClr val="A5A5A5"/>
              </a:solidFill>
              <a:latin typeface="Arial"/>
              <a:ea typeface="Arial"/>
              <a:cs typeface="Arial"/>
              <a:sym typeface="Arial"/>
            </a:endParaRPr>
          </a:p>
        </p:txBody>
      </p:sp>
      <p:sp>
        <p:nvSpPr>
          <p:cNvPr id="114" name="Google Shape;114;p6"/>
          <p:cNvSpPr/>
          <p:nvPr/>
        </p:nvSpPr>
        <p:spPr>
          <a:xfrm>
            <a:off x="6950183" y="5242211"/>
            <a:ext cx="2436496" cy="429605"/>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운행 정보 데이터 구축, 열차 티켓, 발권, 결제 준비</a:t>
            </a:r>
            <a:endParaRPr b="0" i="0" sz="8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게시판 구성, 기타 오류 해결, 역할 분배</a:t>
            </a:r>
            <a:endParaRPr b="0" i="0" sz="800" u="none" cap="none" strike="noStrike">
              <a:solidFill>
                <a:srgbClr val="A5A5A5"/>
              </a:solidFill>
              <a:latin typeface="Arial"/>
              <a:ea typeface="Arial"/>
              <a:cs typeface="Arial"/>
              <a:sym typeface="Arial"/>
            </a:endParaRPr>
          </a:p>
        </p:txBody>
      </p:sp>
      <p:sp>
        <p:nvSpPr>
          <p:cNvPr id="115" name="Google Shape;115;p6"/>
          <p:cNvSpPr txBox="1"/>
          <p:nvPr/>
        </p:nvSpPr>
        <p:spPr>
          <a:xfrm>
            <a:off x="1891476" y="378133"/>
            <a:ext cx="3240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전체 일정 및 계획</a:t>
            </a:r>
            <a:endParaRPr b="0" i="0" sz="2400" u="none" cap="none" strike="noStrike">
              <a:solidFill>
                <a:schemeClr val="lt1"/>
              </a:solidFill>
              <a:latin typeface="Impact"/>
              <a:ea typeface="Impact"/>
              <a:cs typeface="Impact"/>
              <a:sym typeface="Impact"/>
            </a:endParaRPr>
          </a:p>
        </p:txBody>
      </p:sp>
      <p:sp>
        <p:nvSpPr>
          <p:cNvPr id="116" name="Google Shape;116;p6"/>
          <p:cNvSpPr txBox="1"/>
          <p:nvPr/>
        </p:nvSpPr>
        <p:spPr>
          <a:xfrm>
            <a:off x="9957767" y="5007467"/>
            <a:ext cx="16635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Arial"/>
              <a:buNone/>
            </a:pPr>
            <a:r>
              <a:rPr b="0" i="0" lang="ko-KR" sz="1400" u="none" cap="none" strike="noStrike">
                <a:solidFill>
                  <a:srgbClr val="A5A5A5"/>
                </a:solidFill>
                <a:latin typeface="Arial"/>
                <a:ea typeface="Arial"/>
                <a:cs typeface="Arial"/>
                <a:sym typeface="Arial"/>
              </a:rPr>
              <a:t>4주차</a:t>
            </a:r>
            <a:endParaRPr b="0" i="0" sz="1400" u="none" cap="none" strike="noStrike">
              <a:solidFill>
                <a:srgbClr val="A5A5A5"/>
              </a:solidFill>
              <a:latin typeface="Arial"/>
              <a:ea typeface="Arial"/>
              <a:cs typeface="Arial"/>
              <a:sym typeface="Arial"/>
            </a:endParaRPr>
          </a:p>
        </p:txBody>
      </p:sp>
      <p:sp>
        <p:nvSpPr>
          <p:cNvPr id="117" name="Google Shape;117;p6"/>
          <p:cNvSpPr/>
          <p:nvPr/>
        </p:nvSpPr>
        <p:spPr>
          <a:xfrm>
            <a:off x="9957767" y="5242211"/>
            <a:ext cx="2436496" cy="429605"/>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t/>
            </a:r>
            <a:endParaRPr b="0" i="0" sz="800" u="none" cap="none" strike="noStrike">
              <a:solidFill>
                <a:srgbClr val="A5A5A5"/>
              </a:solidFill>
              <a:latin typeface="Arial"/>
              <a:ea typeface="Arial"/>
              <a:cs typeface="Arial"/>
              <a:sym typeface="Arial"/>
            </a:endParaRPr>
          </a:p>
        </p:txBody>
      </p:sp>
      <p:sp>
        <p:nvSpPr>
          <p:cNvPr id="118" name="Google Shape;118;p6"/>
          <p:cNvSpPr/>
          <p:nvPr/>
        </p:nvSpPr>
        <p:spPr>
          <a:xfrm>
            <a:off x="9957733" y="5242198"/>
            <a:ext cx="2436600" cy="4296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출근 체크 구현, 기타 필요한 기능 구현</a:t>
            </a:r>
            <a:endParaRPr b="0" i="0" sz="8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기타 오류 해결 및 전체 검토, 발표 준비</a:t>
            </a:r>
            <a:endParaRPr b="0" i="0" sz="800" u="none" cap="none" strike="noStrike">
              <a:solidFill>
                <a:srgbClr val="A5A5A5"/>
              </a:solidFill>
              <a:latin typeface="Arial"/>
              <a:ea typeface="Arial"/>
              <a:cs typeface="Arial"/>
              <a:sym typeface="Arial"/>
            </a:endParaRPr>
          </a:p>
        </p:txBody>
      </p:sp>
      <p:pic>
        <p:nvPicPr>
          <p:cNvPr id="119" name="Google Shape;119;p6"/>
          <p:cNvPicPr preferRelativeResize="0"/>
          <p:nvPr/>
        </p:nvPicPr>
        <p:blipFill rotWithShape="1">
          <a:blip r:embed="rId3">
            <a:alphaModFix/>
          </a:blip>
          <a:srcRect b="0" l="0" r="0" t="0"/>
          <a:stretch/>
        </p:blipFill>
        <p:spPr>
          <a:xfrm>
            <a:off x="390525" y="1395258"/>
            <a:ext cx="12077700" cy="3057525"/>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p:nvPr/>
        </p:nvSpPr>
        <p:spPr>
          <a:xfrm>
            <a:off x="1532831" y="2013649"/>
            <a:ext cx="4303181" cy="4303181"/>
          </a:xfrm>
          <a:prstGeom prst="ellipse">
            <a:avLst/>
          </a:prstGeom>
          <a:solidFill>
            <a:schemeClr val="accent1">
              <a:alpha val="6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7"/>
          <p:cNvSpPr/>
          <p:nvPr/>
        </p:nvSpPr>
        <p:spPr>
          <a:xfrm>
            <a:off x="5218014" y="1585491"/>
            <a:ext cx="1174696" cy="1174696"/>
          </a:xfrm>
          <a:prstGeom prst="ellipse">
            <a:avLst/>
          </a:prstGeom>
          <a:solidFill>
            <a:schemeClr val="accent1">
              <a:alpha val="6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 name="Google Shape;127;p7"/>
          <p:cNvSpPr txBox="1"/>
          <p:nvPr/>
        </p:nvSpPr>
        <p:spPr>
          <a:xfrm>
            <a:off x="2166369" y="2888439"/>
            <a:ext cx="3036104" cy="2553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594"/>
              <a:buFont typeface="Arial"/>
              <a:buNone/>
            </a:pPr>
            <a:r>
              <a:rPr b="1" i="0" lang="ko-KR" sz="16594" u="none" cap="none" strike="noStrike">
                <a:solidFill>
                  <a:schemeClr val="lt1"/>
                </a:solidFill>
                <a:latin typeface="Arial"/>
                <a:ea typeface="Arial"/>
                <a:cs typeface="Arial"/>
                <a:sym typeface="Arial"/>
              </a:rPr>
              <a:t>02</a:t>
            </a:r>
            <a:endParaRPr b="1" i="0" sz="16594" u="none" cap="none" strike="noStrike">
              <a:solidFill>
                <a:schemeClr val="lt1"/>
              </a:solidFill>
              <a:latin typeface="Arial"/>
              <a:ea typeface="Arial"/>
              <a:cs typeface="Arial"/>
              <a:sym typeface="Arial"/>
            </a:endParaRPr>
          </a:p>
        </p:txBody>
      </p:sp>
      <p:sp>
        <p:nvSpPr>
          <p:cNvPr id="128" name="Google Shape;128;p7"/>
          <p:cNvSpPr txBox="1"/>
          <p:nvPr/>
        </p:nvSpPr>
        <p:spPr>
          <a:xfrm>
            <a:off x="7043500" y="3841988"/>
            <a:ext cx="5049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600"/>
              <a:buFont typeface="Arial"/>
              <a:buNone/>
            </a:pPr>
            <a:r>
              <a:rPr lang="ko-KR" sz="3600">
                <a:solidFill>
                  <a:schemeClr val="accent2"/>
                </a:solidFill>
              </a:rPr>
              <a:t> </a:t>
            </a:r>
            <a:r>
              <a:rPr b="0" i="0" lang="ko-KR" sz="3600" u="none" cap="none" strike="noStrike">
                <a:solidFill>
                  <a:schemeClr val="accent2"/>
                </a:solidFill>
                <a:latin typeface="Arial"/>
                <a:ea typeface="Arial"/>
                <a:cs typeface="Arial"/>
                <a:sym typeface="Arial"/>
              </a:rPr>
              <a:t> 설계 </a:t>
            </a:r>
            <a:r>
              <a:rPr lang="ko-KR" sz="3600">
                <a:solidFill>
                  <a:schemeClr val="accent2"/>
                </a:solidFill>
              </a:rPr>
              <a:t>및 분석</a:t>
            </a:r>
            <a:endParaRPr b="0" i="0" sz="3600" u="none" cap="none" strike="noStrike">
              <a:solidFill>
                <a:schemeClr val="accent2"/>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ppt_w</p:attrName>
                                        </p:attrNameLst>
                                      </p:cBhvr>
                                      <p:tavLst>
                                        <p:tav fmla="" tm="0">
                                          <p:val>
                                            <p:strVal val="0"/>
                                          </p:val>
                                        </p:tav>
                                        <p:tav fmla="" tm="100000">
                                          <p:val>
                                            <p:strVal val="#ppt_w"/>
                                          </p:val>
                                        </p:tav>
                                      </p:tavLst>
                                    </p:anim>
                                    <p:anim calcmode="lin" valueType="num">
                                      <p:cBhvr additive="base">
                                        <p:cTn dur="500"/>
                                        <p:tgtEl>
                                          <p:spTgt spid="125"/>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ppt_w</p:attrName>
                                        </p:attrNameLst>
                                      </p:cBhvr>
                                      <p:tavLst>
                                        <p:tav fmla="" tm="0">
                                          <p:val>
                                            <p:strVal val="0"/>
                                          </p:val>
                                        </p:tav>
                                        <p:tav fmla="" tm="100000">
                                          <p:val>
                                            <p:strVal val="#ppt_w"/>
                                          </p:val>
                                        </p:tav>
                                      </p:tavLst>
                                    </p:anim>
                                    <p:anim calcmode="lin" valueType="num">
                                      <p:cBhvr additive="base">
                                        <p:cTn dur="500"/>
                                        <p:tgtEl>
                                          <p:spTgt spid="12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8"/>
          <p:cNvSpPr/>
          <p:nvPr/>
        </p:nvSpPr>
        <p:spPr>
          <a:xfrm>
            <a:off x="6528710" y="5165530"/>
            <a:ext cx="602748" cy="601884"/>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5" name="Google Shape;135;p8"/>
          <p:cNvSpPr/>
          <p:nvPr/>
        </p:nvSpPr>
        <p:spPr>
          <a:xfrm>
            <a:off x="8769591" y="3625552"/>
            <a:ext cx="601884" cy="601884"/>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6" name="Google Shape;136;p8"/>
          <p:cNvSpPr/>
          <p:nvPr/>
        </p:nvSpPr>
        <p:spPr>
          <a:xfrm>
            <a:off x="6617455" y="5253841"/>
            <a:ext cx="425250" cy="425250"/>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sp>
        <p:nvSpPr>
          <p:cNvPr id="137" name="Google Shape;137;p8"/>
          <p:cNvSpPr/>
          <p:nvPr/>
        </p:nvSpPr>
        <p:spPr>
          <a:xfrm>
            <a:off x="8857912" y="3713436"/>
            <a:ext cx="425250" cy="426114"/>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cxnSp>
        <p:nvCxnSpPr>
          <p:cNvPr id="138" name="Google Shape;138;p8"/>
          <p:cNvCxnSpPr/>
          <p:nvPr/>
        </p:nvCxnSpPr>
        <p:spPr>
          <a:xfrm>
            <a:off x="6426027" y="3496576"/>
            <a:ext cx="0" cy="1468200"/>
          </a:xfrm>
          <a:prstGeom prst="straightConnector1">
            <a:avLst/>
          </a:prstGeom>
          <a:noFill/>
          <a:ln cap="flat" cmpd="sng" w="9525">
            <a:solidFill>
              <a:srgbClr val="A5A5A5"/>
            </a:solidFill>
            <a:prstDash val="dash"/>
            <a:round/>
            <a:headEnd len="sm" w="sm" type="none"/>
            <a:tailEnd len="med" w="med" type="oval"/>
          </a:ln>
        </p:spPr>
      </p:cxnSp>
      <p:cxnSp>
        <p:nvCxnSpPr>
          <p:cNvPr id="139" name="Google Shape;139;p8"/>
          <p:cNvCxnSpPr/>
          <p:nvPr/>
        </p:nvCxnSpPr>
        <p:spPr>
          <a:xfrm>
            <a:off x="8175592" y="4012656"/>
            <a:ext cx="441300" cy="0"/>
          </a:xfrm>
          <a:prstGeom prst="straightConnector1">
            <a:avLst/>
          </a:prstGeom>
          <a:noFill/>
          <a:ln cap="flat" cmpd="sng" w="9525">
            <a:solidFill>
              <a:srgbClr val="A5A5A5"/>
            </a:solidFill>
            <a:prstDash val="dash"/>
            <a:round/>
            <a:headEnd len="sm" w="sm" type="none"/>
            <a:tailEnd len="med" w="med" type="oval"/>
          </a:ln>
        </p:spPr>
      </p:cxnSp>
      <p:sp>
        <p:nvSpPr>
          <p:cNvPr id="140" name="Google Shape;140;p8"/>
          <p:cNvSpPr/>
          <p:nvPr/>
        </p:nvSpPr>
        <p:spPr>
          <a:xfrm>
            <a:off x="8929055" y="3780734"/>
            <a:ext cx="282960" cy="291492"/>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b" bIns="37650" lIns="37650" spcFirstLastPara="1" rIns="37650" wrap="square" tIns="3765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02</a:t>
            </a:r>
            <a:endParaRPr b="1" i="0" sz="1200" u="none" cap="none" strike="noStrike">
              <a:solidFill>
                <a:srgbClr val="FFFFFF"/>
              </a:solidFill>
              <a:latin typeface="Arial"/>
              <a:ea typeface="Arial"/>
              <a:cs typeface="Arial"/>
              <a:sym typeface="Arial"/>
            </a:endParaRPr>
          </a:p>
        </p:txBody>
      </p:sp>
      <p:sp>
        <p:nvSpPr>
          <p:cNvPr id="141" name="Google Shape;141;p8"/>
          <p:cNvSpPr/>
          <p:nvPr/>
        </p:nvSpPr>
        <p:spPr>
          <a:xfrm>
            <a:off x="6318384" y="5389591"/>
            <a:ext cx="282960" cy="282960"/>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b" bIns="37650" lIns="37650" spcFirstLastPara="1" rIns="37650" wrap="square" tIns="3765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03</a:t>
            </a:r>
            <a:endParaRPr b="1" i="0" sz="1200" u="none" cap="none" strike="noStrike">
              <a:solidFill>
                <a:srgbClr val="FFFFFF"/>
              </a:solidFill>
              <a:latin typeface="Arial"/>
              <a:ea typeface="Arial"/>
              <a:cs typeface="Arial"/>
              <a:sym typeface="Arial"/>
            </a:endParaRPr>
          </a:p>
        </p:txBody>
      </p:sp>
      <p:sp>
        <p:nvSpPr>
          <p:cNvPr id="142" name="Google Shape;142;p8"/>
          <p:cNvSpPr/>
          <p:nvPr/>
        </p:nvSpPr>
        <p:spPr>
          <a:xfrm>
            <a:off x="9524179" y="3693298"/>
            <a:ext cx="1874286" cy="429624"/>
          </a:xfrm>
          <a:custGeom>
            <a:rect b="b" l="l" r="r" t="t"/>
            <a:pathLst>
              <a:path extrusionOk="0" h="21600" w="21600">
                <a:moveTo>
                  <a:pt x="0" y="0"/>
                </a:moveTo>
                <a:lnTo>
                  <a:pt x="21600" y="0"/>
                </a:lnTo>
                <a:lnTo>
                  <a:pt x="21600" y="21599"/>
                </a:lnTo>
                <a:lnTo>
                  <a:pt x="0" y="21599"/>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000"/>
              <a:buFont typeface="Arial"/>
              <a:buNone/>
            </a:pPr>
            <a:r>
              <a:rPr b="1" i="0" lang="ko-KR" sz="1000" u="none" cap="none" strike="noStrike">
                <a:solidFill>
                  <a:srgbClr val="A5A5A5"/>
                </a:solidFill>
                <a:latin typeface="Arial"/>
                <a:ea typeface="Arial"/>
                <a:cs typeface="Arial"/>
                <a:sym typeface="Arial"/>
              </a:rPr>
              <a:t>VOC :</a:t>
            </a:r>
            <a:endParaRPr b="1" i="0" sz="1000" u="none" cap="none" strike="noStrike">
              <a:solidFill>
                <a:srgbClr val="A5A5A5"/>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rPr b="1" i="0" lang="ko-KR" sz="1000" u="none" cap="none" strike="noStrike">
                <a:solidFill>
                  <a:srgbClr val="A5A5A5"/>
                </a:solidFill>
                <a:latin typeface="Arial"/>
                <a:ea typeface="Arial"/>
                <a:cs typeface="Arial"/>
                <a:sym typeface="Arial"/>
              </a:rPr>
              <a:t>고객의 불만을 관리하기 위한</a:t>
            </a:r>
            <a:endParaRPr b="1" i="0" sz="1000" u="none" cap="none" strike="noStrike">
              <a:solidFill>
                <a:srgbClr val="A5A5A5"/>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000"/>
              <a:buFont typeface="Arial"/>
              <a:buNone/>
            </a:pPr>
            <a:r>
              <a:rPr b="1" i="0" lang="ko-KR" sz="1000" u="none" cap="none" strike="noStrike">
                <a:solidFill>
                  <a:srgbClr val="A5A5A5"/>
                </a:solidFill>
                <a:latin typeface="Arial"/>
                <a:ea typeface="Arial"/>
                <a:cs typeface="Arial"/>
                <a:sym typeface="Arial"/>
              </a:rPr>
              <a:t>1:1 게시판</a:t>
            </a:r>
            <a:endParaRPr b="1" i="0" sz="1000" u="none" cap="none" strike="noStrike">
              <a:solidFill>
                <a:srgbClr val="A5A5A5"/>
              </a:solidFill>
              <a:latin typeface="Arial"/>
              <a:ea typeface="Arial"/>
              <a:cs typeface="Arial"/>
              <a:sym typeface="Arial"/>
            </a:endParaRPr>
          </a:p>
        </p:txBody>
      </p:sp>
      <p:sp>
        <p:nvSpPr>
          <p:cNvPr id="143" name="Google Shape;143;p8"/>
          <p:cNvSpPr/>
          <p:nvPr/>
        </p:nvSpPr>
        <p:spPr>
          <a:xfrm>
            <a:off x="4821325" y="6012975"/>
            <a:ext cx="2749572" cy="429624"/>
          </a:xfrm>
          <a:custGeom>
            <a:rect b="b" l="l" r="r" t="t"/>
            <a:pathLst>
              <a:path extrusionOk="0" h="21600" w="21600">
                <a:moveTo>
                  <a:pt x="0" y="0"/>
                </a:moveTo>
                <a:lnTo>
                  <a:pt x="21600" y="0"/>
                </a:lnTo>
                <a:lnTo>
                  <a:pt x="21600" y="21599"/>
                </a:lnTo>
                <a:lnTo>
                  <a:pt x="0" y="21599"/>
                </a:lnTo>
                <a:close/>
              </a:path>
            </a:pathLst>
          </a:custGeom>
          <a:noFill/>
          <a:ln>
            <a:noFill/>
          </a:ln>
        </p:spPr>
        <p:txBody>
          <a:bodyPr anchorCtr="0" anchor="t" bIns="0" lIns="0" spcFirstLastPara="1" rIns="0" wrap="square" tIns="0">
            <a:noAutofit/>
          </a:bodyPr>
          <a:lstStyle/>
          <a:p>
            <a:pPr indent="0" lvl="0" marL="0" marR="0" rtl="0" algn="r">
              <a:lnSpc>
                <a:spcPct val="120000"/>
              </a:lnSpc>
              <a:spcBef>
                <a:spcPts val="0"/>
              </a:spcBef>
              <a:spcAft>
                <a:spcPts val="0"/>
              </a:spcAft>
              <a:buClr>
                <a:srgbClr val="000000"/>
              </a:buClr>
              <a:buSzPts val="1300"/>
              <a:buFont typeface="Arial"/>
              <a:buNone/>
            </a:pPr>
            <a:r>
              <a:rPr b="1" i="0" lang="ko-KR" sz="1300" u="none" cap="none" strike="noStrike">
                <a:solidFill>
                  <a:srgbClr val="A5A5A5"/>
                </a:solidFill>
                <a:latin typeface="Arial"/>
                <a:ea typeface="Arial"/>
                <a:cs typeface="Arial"/>
                <a:sym typeface="Arial"/>
              </a:rPr>
              <a:t>실제 열차 운행 정보 조회 및 등록과</a:t>
            </a:r>
            <a:endParaRPr b="1" i="0" sz="1300" u="none" cap="none" strike="noStrike">
              <a:solidFill>
                <a:srgbClr val="A5A5A5"/>
              </a:solidFill>
              <a:latin typeface="Arial"/>
              <a:ea typeface="Arial"/>
              <a:cs typeface="Arial"/>
              <a:sym typeface="Arial"/>
            </a:endParaRPr>
          </a:p>
          <a:p>
            <a:pPr indent="0" lvl="0" marL="0" marR="0" rtl="0" algn="r">
              <a:lnSpc>
                <a:spcPct val="120000"/>
              </a:lnSpc>
              <a:spcBef>
                <a:spcPts val="0"/>
              </a:spcBef>
              <a:spcAft>
                <a:spcPts val="0"/>
              </a:spcAft>
              <a:buClr>
                <a:srgbClr val="000000"/>
              </a:buClr>
              <a:buSzPts val="1300"/>
              <a:buFont typeface="Arial"/>
              <a:buNone/>
            </a:pPr>
            <a:r>
              <a:rPr b="1" i="0" lang="ko-KR" sz="1300" u="none" cap="none" strike="noStrike">
                <a:solidFill>
                  <a:srgbClr val="A5A5A5"/>
                </a:solidFill>
                <a:latin typeface="Arial"/>
                <a:ea typeface="Arial"/>
                <a:cs typeface="Arial"/>
                <a:sym typeface="Arial"/>
              </a:rPr>
              <a:t>티켓 예매 결제 및 삭제</a:t>
            </a:r>
            <a:endParaRPr b="1" i="0" sz="1300" u="none" cap="none" strike="noStrike">
              <a:solidFill>
                <a:srgbClr val="A5A5A5"/>
              </a:solidFill>
              <a:latin typeface="Arial"/>
              <a:ea typeface="Arial"/>
              <a:cs typeface="Arial"/>
              <a:sym typeface="Arial"/>
            </a:endParaRPr>
          </a:p>
        </p:txBody>
      </p:sp>
      <p:sp>
        <p:nvSpPr>
          <p:cNvPr id="144" name="Google Shape;144;p8"/>
          <p:cNvSpPr/>
          <p:nvPr/>
        </p:nvSpPr>
        <p:spPr>
          <a:xfrm>
            <a:off x="3413260" y="3711714"/>
            <a:ext cx="601884" cy="601884"/>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 name="Google Shape;145;p8"/>
          <p:cNvSpPr/>
          <p:nvPr/>
        </p:nvSpPr>
        <p:spPr>
          <a:xfrm>
            <a:off x="3504505" y="3800030"/>
            <a:ext cx="425250" cy="425250"/>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sp>
        <p:nvSpPr>
          <p:cNvPr id="146" name="Google Shape;146;p8"/>
          <p:cNvSpPr/>
          <p:nvPr/>
        </p:nvSpPr>
        <p:spPr>
          <a:xfrm>
            <a:off x="3571474" y="3866897"/>
            <a:ext cx="282960" cy="291492"/>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b" bIns="37650" lIns="37650" spcFirstLastPara="1" rIns="37650" wrap="square" tIns="3765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02</a:t>
            </a:r>
            <a:endParaRPr b="1" i="0" sz="1200" u="none" cap="none" strike="noStrike">
              <a:solidFill>
                <a:srgbClr val="FFFFFF"/>
              </a:solidFill>
              <a:latin typeface="Arial"/>
              <a:ea typeface="Arial"/>
              <a:cs typeface="Arial"/>
              <a:sym typeface="Arial"/>
            </a:endParaRPr>
          </a:p>
        </p:txBody>
      </p:sp>
      <p:cxnSp>
        <p:nvCxnSpPr>
          <p:cNvPr id="147" name="Google Shape;147;p8"/>
          <p:cNvCxnSpPr/>
          <p:nvPr/>
        </p:nvCxnSpPr>
        <p:spPr>
          <a:xfrm>
            <a:off x="4139036" y="4012656"/>
            <a:ext cx="397500" cy="0"/>
          </a:xfrm>
          <a:prstGeom prst="straightConnector1">
            <a:avLst/>
          </a:prstGeom>
          <a:noFill/>
          <a:ln cap="flat" cmpd="sng" w="9525">
            <a:solidFill>
              <a:srgbClr val="A5A5A5"/>
            </a:solidFill>
            <a:prstDash val="dash"/>
            <a:round/>
            <a:headEnd len="med" w="med" type="oval"/>
            <a:tailEnd len="sm" w="sm" type="none"/>
          </a:ln>
        </p:spPr>
      </p:cxnSp>
      <p:sp>
        <p:nvSpPr>
          <p:cNvPr id="148" name="Google Shape;148;p8"/>
          <p:cNvSpPr/>
          <p:nvPr/>
        </p:nvSpPr>
        <p:spPr>
          <a:xfrm>
            <a:off x="1423444" y="3806308"/>
            <a:ext cx="1873476" cy="429624"/>
          </a:xfrm>
          <a:custGeom>
            <a:rect b="b" l="l" r="r" t="t"/>
            <a:pathLst>
              <a:path extrusionOk="0" h="21600" w="21600">
                <a:moveTo>
                  <a:pt x="0" y="0"/>
                </a:moveTo>
                <a:lnTo>
                  <a:pt x="21600" y="0"/>
                </a:lnTo>
                <a:lnTo>
                  <a:pt x="21600" y="21599"/>
                </a:lnTo>
                <a:lnTo>
                  <a:pt x="0" y="21599"/>
                </a:lnTo>
                <a:close/>
              </a:path>
            </a:pathLst>
          </a:custGeom>
          <a:noFill/>
          <a:ln>
            <a:noFill/>
          </a:ln>
        </p:spPr>
        <p:txBody>
          <a:bodyPr anchorCtr="0" anchor="t" bIns="0" lIns="0" spcFirstLastPara="1" rIns="0" wrap="square" tIns="0">
            <a:noAutofit/>
          </a:bodyPr>
          <a:lstStyle/>
          <a:p>
            <a:pPr indent="0" lvl="0" marL="0" marR="0" rtl="0" algn="r">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고객과 직원 정보 </a:t>
            </a:r>
            <a:endParaRPr b="1" i="0" sz="1100" u="none" cap="none" strike="noStrike">
              <a:solidFill>
                <a:srgbClr val="A5A5A5"/>
              </a:solidFill>
              <a:latin typeface="Arial"/>
              <a:ea typeface="Arial"/>
              <a:cs typeface="Arial"/>
              <a:sym typeface="Arial"/>
            </a:endParaRPr>
          </a:p>
          <a:p>
            <a:pPr indent="0" lvl="0" marL="0" marR="0" rtl="0" algn="r">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조회 및 수정 탈퇴 기능</a:t>
            </a:r>
            <a:endParaRPr b="1" i="0" sz="1000" u="none" cap="none" strike="noStrike">
              <a:solidFill>
                <a:srgbClr val="A5A5A5"/>
              </a:solidFill>
              <a:latin typeface="Arial"/>
              <a:ea typeface="Arial"/>
              <a:cs typeface="Arial"/>
              <a:sym typeface="Arial"/>
            </a:endParaRPr>
          </a:p>
        </p:txBody>
      </p:sp>
      <p:sp>
        <p:nvSpPr>
          <p:cNvPr id="149" name="Google Shape;149;p8"/>
          <p:cNvSpPr/>
          <p:nvPr/>
        </p:nvSpPr>
        <p:spPr>
          <a:xfrm rot="-9885839">
            <a:off x="4745112" y="3258870"/>
            <a:ext cx="1576259" cy="1576259"/>
          </a:xfrm>
          <a:custGeom>
            <a:rect b="b" l="l" r="r" t="t"/>
            <a:pathLst>
              <a:path extrusionOk="0" h="21600" w="21600">
                <a:moveTo>
                  <a:pt x="5550" y="0"/>
                </a:moveTo>
                <a:cubicBezTo>
                  <a:pt x="2888" y="0"/>
                  <a:pt x="655" y="1810"/>
                  <a:pt x="0" y="4265"/>
                </a:cubicBezTo>
                <a:cubicBezTo>
                  <a:pt x="877" y="8372"/>
                  <a:pt x="2900" y="12282"/>
                  <a:pt x="6078" y="15474"/>
                </a:cubicBezTo>
                <a:cubicBezTo>
                  <a:pt x="9283" y="18692"/>
                  <a:pt x="13214" y="20731"/>
                  <a:pt x="17342" y="21600"/>
                </a:cubicBezTo>
                <a:cubicBezTo>
                  <a:pt x="19793" y="20941"/>
                  <a:pt x="21599" y="18710"/>
                  <a:pt x="21599" y="16051"/>
                </a:cubicBezTo>
                <a:lnTo>
                  <a:pt x="21599" y="5750"/>
                </a:lnTo>
                <a:cubicBezTo>
                  <a:pt x="21599" y="2574"/>
                  <a:pt x="19026" y="0"/>
                  <a:pt x="15850" y="0"/>
                </a:cubicBezTo>
                <a:lnTo>
                  <a:pt x="5550" y="0"/>
                </a:ln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sp>
        <p:nvSpPr>
          <p:cNvPr id="150" name="Google Shape;150;p8"/>
          <p:cNvSpPr/>
          <p:nvPr/>
        </p:nvSpPr>
        <p:spPr>
          <a:xfrm rot="10087703">
            <a:off x="6571342" y="3291769"/>
            <a:ext cx="1580473" cy="1577105"/>
          </a:xfrm>
          <a:custGeom>
            <a:rect b="b" l="l" r="r" t="t"/>
            <a:pathLst>
              <a:path extrusionOk="0" h="21600" w="21600">
                <a:moveTo>
                  <a:pt x="5734" y="0"/>
                </a:moveTo>
                <a:cubicBezTo>
                  <a:pt x="2566" y="0"/>
                  <a:pt x="0" y="2572"/>
                  <a:pt x="0" y="5747"/>
                </a:cubicBezTo>
                <a:lnTo>
                  <a:pt x="0" y="16042"/>
                </a:lnTo>
                <a:cubicBezTo>
                  <a:pt x="0" y="18718"/>
                  <a:pt x="1827" y="20959"/>
                  <a:pt x="4297" y="21599"/>
                </a:cubicBezTo>
                <a:cubicBezTo>
                  <a:pt x="8435" y="20739"/>
                  <a:pt x="12379" y="18697"/>
                  <a:pt x="15591" y="15465"/>
                </a:cubicBezTo>
                <a:cubicBezTo>
                  <a:pt x="18700" y="12337"/>
                  <a:pt x="20698" y="8517"/>
                  <a:pt x="21599" y="4499"/>
                </a:cubicBezTo>
                <a:cubicBezTo>
                  <a:pt x="21030" y="1925"/>
                  <a:pt x="18745" y="0"/>
                  <a:pt x="16006" y="0"/>
                </a:cubicBezTo>
                <a:lnTo>
                  <a:pt x="5734" y="0"/>
                </a:lnTo>
                <a:close/>
              </a:path>
            </a:pathLst>
          </a:custGeom>
          <a:solidFill>
            <a:schemeClr val="accent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sp>
        <p:nvSpPr>
          <p:cNvPr id="151" name="Google Shape;151;p8"/>
          <p:cNvSpPr/>
          <p:nvPr/>
        </p:nvSpPr>
        <p:spPr>
          <a:xfrm rot="2700000">
            <a:off x="5647081" y="2072239"/>
            <a:ext cx="1581342" cy="1577142"/>
          </a:xfrm>
          <a:custGeom>
            <a:rect b="b" l="l" r="r" t="t"/>
            <a:pathLst>
              <a:path extrusionOk="0" h="21600" w="21600">
                <a:moveTo>
                  <a:pt x="5734" y="0"/>
                </a:moveTo>
                <a:cubicBezTo>
                  <a:pt x="2566" y="0"/>
                  <a:pt x="0" y="2572"/>
                  <a:pt x="0" y="5747"/>
                </a:cubicBezTo>
                <a:lnTo>
                  <a:pt x="0" y="16042"/>
                </a:lnTo>
                <a:cubicBezTo>
                  <a:pt x="0" y="18718"/>
                  <a:pt x="1827" y="20959"/>
                  <a:pt x="4297" y="21599"/>
                </a:cubicBezTo>
                <a:cubicBezTo>
                  <a:pt x="8435" y="20739"/>
                  <a:pt x="12379" y="18697"/>
                  <a:pt x="15591" y="15465"/>
                </a:cubicBezTo>
                <a:cubicBezTo>
                  <a:pt x="18700" y="12337"/>
                  <a:pt x="20698" y="8517"/>
                  <a:pt x="21599" y="4499"/>
                </a:cubicBezTo>
                <a:cubicBezTo>
                  <a:pt x="21030" y="1925"/>
                  <a:pt x="18745" y="0"/>
                  <a:pt x="16006" y="0"/>
                </a:cubicBezTo>
                <a:lnTo>
                  <a:pt x="5734" y="0"/>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sp>
        <p:nvSpPr>
          <p:cNvPr id="152" name="Google Shape;152;p8"/>
          <p:cNvSpPr/>
          <p:nvPr/>
        </p:nvSpPr>
        <p:spPr>
          <a:xfrm>
            <a:off x="5425973" y="2322379"/>
            <a:ext cx="2000106" cy="1321380"/>
          </a:xfrm>
          <a:custGeom>
            <a:rect b="b" l="l" r="r" t="t"/>
            <a:pathLst>
              <a:path extrusionOk="0" h="21600" w="21600">
                <a:moveTo>
                  <a:pt x="0" y="0"/>
                </a:moveTo>
                <a:lnTo>
                  <a:pt x="21599" y="0"/>
                </a:lnTo>
                <a:lnTo>
                  <a:pt x="21599" y="21600"/>
                </a:lnTo>
                <a:lnTo>
                  <a:pt x="0" y="21600"/>
                </a:lnTo>
                <a:close/>
              </a:path>
            </a:pathLst>
          </a:cu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운행 정보, </a:t>
            </a:r>
            <a:endParaRPr b="1" i="0" sz="1400" u="none" cap="none" strike="noStrike">
              <a:solidFill>
                <a:srgbClr val="FFFFFF"/>
              </a:solidFill>
              <a:latin typeface="Arial"/>
              <a:ea typeface="Arial"/>
              <a:cs typeface="Arial"/>
              <a:sym typeface="Arial"/>
            </a:endParaRPr>
          </a:p>
          <a:p>
            <a:pPr indent="0" lvl="0" marL="0" marR="0" rtl="0" algn="ctr">
              <a:lnSpc>
                <a:spcPct val="160000"/>
              </a:lnSpc>
              <a:spcBef>
                <a:spcPts val="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티켓 예매 및 결제</a:t>
            </a:r>
            <a:endParaRPr b="1" i="0" sz="650" u="none" cap="none" strike="noStrike">
              <a:solidFill>
                <a:srgbClr val="FFFFFF"/>
              </a:solidFill>
              <a:latin typeface="Arial"/>
              <a:ea typeface="Arial"/>
              <a:cs typeface="Arial"/>
              <a:sym typeface="Arial"/>
            </a:endParaRPr>
          </a:p>
        </p:txBody>
      </p:sp>
      <p:sp>
        <p:nvSpPr>
          <p:cNvPr id="153" name="Google Shape;153;p8"/>
          <p:cNvSpPr/>
          <p:nvPr/>
        </p:nvSpPr>
        <p:spPr>
          <a:xfrm>
            <a:off x="4821329" y="3715632"/>
            <a:ext cx="904554" cy="384966"/>
          </a:xfrm>
          <a:custGeom>
            <a:rect b="b" l="l" r="r" t="t"/>
            <a:pathLst>
              <a:path extrusionOk="0" h="21600" w="21600">
                <a:moveTo>
                  <a:pt x="0" y="0"/>
                </a:moveTo>
                <a:lnTo>
                  <a:pt x="21599" y="0"/>
                </a:lnTo>
                <a:lnTo>
                  <a:pt x="21599" y="21600"/>
                </a:lnTo>
                <a:lnTo>
                  <a:pt x="0" y="21600"/>
                </a:lnTo>
                <a:close/>
              </a:path>
            </a:pathLst>
          </a:cu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000000"/>
              </a:buClr>
              <a:buSzPts val="1600"/>
              <a:buFont typeface="Arial"/>
              <a:buNone/>
            </a:pPr>
            <a:r>
              <a:rPr b="0" i="0" lang="ko-KR" sz="1600" u="none" cap="none" strike="noStrike">
                <a:solidFill>
                  <a:srgbClr val="FFFFFF"/>
                </a:solidFill>
                <a:latin typeface="Arial"/>
                <a:ea typeface="Arial"/>
                <a:cs typeface="Arial"/>
                <a:sym typeface="Arial"/>
              </a:rPr>
              <a:t> </a:t>
            </a:r>
            <a:r>
              <a:rPr b="1" i="0" lang="ko-KR" sz="1600" u="none" cap="none" strike="noStrike">
                <a:solidFill>
                  <a:srgbClr val="FFFFFF"/>
                </a:solidFill>
                <a:latin typeface="Arial"/>
                <a:ea typeface="Arial"/>
                <a:cs typeface="Arial"/>
                <a:sym typeface="Arial"/>
              </a:rPr>
              <a:t>회원 관리</a:t>
            </a:r>
            <a:endParaRPr b="1" i="0" sz="850" u="none" cap="none" strike="noStrike">
              <a:solidFill>
                <a:srgbClr val="FFFFFF"/>
              </a:solidFill>
              <a:latin typeface="Arial"/>
              <a:ea typeface="Arial"/>
              <a:cs typeface="Arial"/>
              <a:sym typeface="Arial"/>
            </a:endParaRPr>
          </a:p>
        </p:txBody>
      </p:sp>
      <p:sp>
        <p:nvSpPr>
          <p:cNvPr id="154" name="Google Shape;154;p8"/>
          <p:cNvSpPr/>
          <p:nvPr/>
        </p:nvSpPr>
        <p:spPr>
          <a:xfrm>
            <a:off x="6692766" y="3746135"/>
            <a:ext cx="1654074" cy="1173852"/>
          </a:xfrm>
          <a:custGeom>
            <a:rect b="b" l="l" r="r" t="t"/>
            <a:pathLst>
              <a:path extrusionOk="0" h="21600" w="21600">
                <a:moveTo>
                  <a:pt x="0" y="0"/>
                </a:moveTo>
                <a:lnTo>
                  <a:pt x="21599" y="0"/>
                </a:lnTo>
                <a:lnTo>
                  <a:pt x="21599" y="21600"/>
                </a:lnTo>
                <a:lnTo>
                  <a:pt x="0" y="21600"/>
                </a:lnTo>
                <a:close/>
              </a:path>
            </a:pathLst>
          </a:custGeom>
          <a:noFill/>
          <a:ln>
            <a:noFill/>
          </a:ln>
        </p:spPr>
        <p:txBody>
          <a:bodyPr anchorCtr="0" anchor="t" bIns="0" lIns="0" spcFirstLastPara="1" rIns="0" wrap="square" tIns="0">
            <a:noAutofit/>
          </a:bodyPr>
          <a:lstStyle/>
          <a:p>
            <a:pPr indent="0" lvl="0" marL="0" marR="0" rtl="0" algn="ctr">
              <a:lnSpc>
                <a:spcPct val="160000"/>
              </a:lnSpc>
              <a:spcBef>
                <a:spcPts val="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소통을 위한 </a:t>
            </a:r>
            <a:endParaRPr b="1" i="0" sz="1400" u="none" cap="none" strike="noStrike">
              <a:solidFill>
                <a:srgbClr val="FFFFFF"/>
              </a:solidFill>
              <a:latin typeface="Arial"/>
              <a:ea typeface="Arial"/>
              <a:cs typeface="Arial"/>
              <a:sym typeface="Arial"/>
            </a:endParaRPr>
          </a:p>
          <a:p>
            <a:pPr indent="0" lvl="0" marL="0" marR="0" rtl="0" algn="ctr">
              <a:lnSpc>
                <a:spcPct val="160000"/>
              </a:lnSpc>
              <a:spcBef>
                <a:spcPts val="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게시판</a:t>
            </a:r>
            <a:endParaRPr b="1" i="0" sz="650" u="none" cap="none" strike="noStrike">
              <a:solidFill>
                <a:srgbClr val="FFFFFF"/>
              </a:solidFill>
              <a:latin typeface="Arial"/>
              <a:ea typeface="Arial"/>
              <a:cs typeface="Arial"/>
              <a:sym typeface="Arial"/>
            </a:endParaRPr>
          </a:p>
        </p:txBody>
      </p:sp>
      <p:sp>
        <p:nvSpPr>
          <p:cNvPr id="155" name="Google Shape;155;p8"/>
          <p:cNvSpPr txBox="1"/>
          <p:nvPr/>
        </p:nvSpPr>
        <p:spPr>
          <a:xfrm>
            <a:off x="2292451" y="369708"/>
            <a:ext cx="3240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 주요 기능</a:t>
            </a:r>
            <a:endParaRPr b="0" i="0" sz="2400" u="none" cap="none" strike="noStrike">
              <a:solidFill>
                <a:schemeClr val="lt1"/>
              </a:solidFill>
              <a:latin typeface="Impact"/>
              <a:ea typeface="Impact"/>
              <a:cs typeface="Impact"/>
              <a:sym typeface="Impact"/>
            </a:endParaRPr>
          </a:p>
        </p:txBody>
      </p:sp>
      <p:sp>
        <p:nvSpPr>
          <p:cNvPr id="156" name="Google Shape;156;p8"/>
          <p:cNvSpPr/>
          <p:nvPr/>
        </p:nvSpPr>
        <p:spPr>
          <a:xfrm>
            <a:off x="8650723" y="4313589"/>
            <a:ext cx="601884" cy="601884"/>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7" name="Google Shape;157;p8"/>
          <p:cNvSpPr/>
          <p:nvPr/>
        </p:nvSpPr>
        <p:spPr>
          <a:xfrm>
            <a:off x="8661960" y="2838439"/>
            <a:ext cx="601884" cy="601884"/>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8" name="Google Shape;158;p8"/>
          <p:cNvSpPr/>
          <p:nvPr/>
        </p:nvSpPr>
        <p:spPr>
          <a:xfrm>
            <a:off x="8095310" y="4867139"/>
            <a:ext cx="601884" cy="601884"/>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9" name="Google Shape;159;p8"/>
          <p:cNvSpPr/>
          <p:nvPr/>
        </p:nvSpPr>
        <p:spPr>
          <a:xfrm>
            <a:off x="8750280" y="2926768"/>
            <a:ext cx="425250" cy="425250"/>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sp>
        <p:nvSpPr>
          <p:cNvPr id="160" name="Google Shape;160;p8"/>
          <p:cNvSpPr/>
          <p:nvPr/>
        </p:nvSpPr>
        <p:spPr>
          <a:xfrm>
            <a:off x="8183630" y="4955468"/>
            <a:ext cx="425250" cy="425250"/>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sp>
        <p:nvSpPr>
          <p:cNvPr id="161" name="Google Shape;161;p8"/>
          <p:cNvSpPr/>
          <p:nvPr/>
        </p:nvSpPr>
        <p:spPr>
          <a:xfrm>
            <a:off x="8750280" y="4412655"/>
            <a:ext cx="425250" cy="425250"/>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sp>
        <p:nvSpPr>
          <p:cNvPr id="162" name="Google Shape;162;p8"/>
          <p:cNvSpPr/>
          <p:nvPr/>
        </p:nvSpPr>
        <p:spPr>
          <a:xfrm>
            <a:off x="3611660" y="2926764"/>
            <a:ext cx="601884" cy="601884"/>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3" name="Google Shape;163;p8"/>
          <p:cNvSpPr/>
          <p:nvPr/>
        </p:nvSpPr>
        <p:spPr>
          <a:xfrm>
            <a:off x="3571485" y="4496664"/>
            <a:ext cx="601884" cy="601884"/>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4" name="Google Shape;164;p8"/>
          <p:cNvSpPr/>
          <p:nvPr/>
        </p:nvSpPr>
        <p:spPr>
          <a:xfrm>
            <a:off x="5776060" y="5165527"/>
            <a:ext cx="601884" cy="601884"/>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5" name="Google Shape;165;p8"/>
          <p:cNvSpPr/>
          <p:nvPr/>
        </p:nvSpPr>
        <p:spPr>
          <a:xfrm>
            <a:off x="5877030" y="5253829"/>
            <a:ext cx="425250" cy="425250"/>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sp>
        <p:nvSpPr>
          <p:cNvPr id="166" name="Google Shape;166;p8"/>
          <p:cNvSpPr/>
          <p:nvPr/>
        </p:nvSpPr>
        <p:spPr>
          <a:xfrm flipH="1" rot="10800000">
            <a:off x="3723876" y="4309862"/>
            <a:ext cx="489672" cy="94662"/>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b" bIns="37650" lIns="37650" spcFirstLastPara="1" rIns="37650" wrap="square" tIns="3765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01</a:t>
            </a:r>
            <a:endParaRPr b="1" i="0" sz="1200" u="none" cap="none" strike="noStrike">
              <a:solidFill>
                <a:srgbClr val="FFFFFF"/>
              </a:solidFill>
              <a:latin typeface="Arial"/>
              <a:ea typeface="Arial"/>
              <a:cs typeface="Arial"/>
              <a:sym typeface="Arial"/>
            </a:endParaRPr>
          </a:p>
        </p:txBody>
      </p:sp>
      <p:sp>
        <p:nvSpPr>
          <p:cNvPr id="167" name="Google Shape;167;p8"/>
          <p:cNvSpPr/>
          <p:nvPr/>
        </p:nvSpPr>
        <p:spPr>
          <a:xfrm>
            <a:off x="3676530" y="4584991"/>
            <a:ext cx="425250" cy="425250"/>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sp>
        <p:nvSpPr>
          <p:cNvPr id="168" name="Google Shape;168;p8"/>
          <p:cNvSpPr/>
          <p:nvPr/>
        </p:nvSpPr>
        <p:spPr>
          <a:xfrm>
            <a:off x="3699980" y="3015079"/>
            <a:ext cx="425250" cy="425250"/>
          </a:xfrm>
          <a:custGeom>
            <a:rect b="b" l="l" r="r" t="t"/>
            <a:pathLst>
              <a:path extrusionOk="0" h="21600" w="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53"/>
              <a:buFont typeface="Arial"/>
              <a:buNone/>
            </a:pPr>
            <a:r>
              <a:t/>
            </a:r>
            <a:endParaRPr b="0" i="0" sz="2953" u="none" cap="none" strike="noStrike">
              <a:solidFill>
                <a:schemeClr val="dk1"/>
              </a:solidFill>
              <a:latin typeface="Arial"/>
              <a:ea typeface="Arial"/>
              <a:cs typeface="Arial"/>
              <a:sym typeface="Arial"/>
            </a:endParaRPr>
          </a:p>
        </p:txBody>
      </p:sp>
      <p:sp>
        <p:nvSpPr>
          <p:cNvPr id="169" name="Google Shape;169;p8"/>
          <p:cNvSpPr/>
          <p:nvPr/>
        </p:nvSpPr>
        <p:spPr>
          <a:xfrm>
            <a:off x="3734649" y="3081959"/>
            <a:ext cx="282960" cy="291492"/>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b" bIns="37650" lIns="37650" spcFirstLastPara="1" rIns="37650" wrap="square" tIns="3765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01</a:t>
            </a:r>
            <a:endParaRPr b="1" i="0" sz="1200" u="none" cap="none" strike="noStrike">
              <a:solidFill>
                <a:srgbClr val="FFFFFF"/>
              </a:solidFill>
              <a:latin typeface="Arial"/>
              <a:ea typeface="Arial"/>
              <a:cs typeface="Arial"/>
              <a:sym typeface="Arial"/>
            </a:endParaRPr>
          </a:p>
        </p:txBody>
      </p:sp>
      <p:sp>
        <p:nvSpPr>
          <p:cNvPr id="170" name="Google Shape;170;p8"/>
          <p:cNvSpPr/>
          <p:nvPr/>
        </p:nvSpPr>
        <p:spPr>
          <a:xfrm>
            <a:off x="3747674" y="4651872"/>
            <a:ext cx="282960" cy="291492"/>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b" bIns="37650" lIns="37650" spcFirstLastPara="1" rIns="37650" wrap="square" tIns="3765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03</a:t>
            </a:r>
            <a:endParaRPr b="1" i="0" sz="1200" u="none" cap="none" strike="noStrike">
              <a:solidFill>
                <a:srgbClr val="FFFFFF"/>
              </a:solidFill>
              <a:latin typeface="Arial"/>
              <a:ea typeface="Arial"/>
              <a:cs typeface="Arial"/>
              <a:sym typeface="Arial"/>
            </a:endParaRPr>
          </a:p>
        </p:txBody>
      </p:sp>
      <p:sp>
        <p:nvSpPr>
          <p:cNvPr id="171" name="Google Shape;171;p8"/>
          <p:cNvSpPr/>
          <p:nvPr/>
        </p:nvSpPr>
        <p:spPr>
          <a:xfrm>
            <a:off x="5935524" y="5320697"/>
            <a:ext cx="282960" cy="291492"/>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b" bIns="37650" lIns="37650" spcFirstLastPara="1" rIns="37650" wrap="square" tIns="3765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01</a:t>
            </a:r>
            <a:endParaRPr b="1" i="0" sz="1200" u="none" cap="none" strike="noStrike">
              <a:solidFill>
                <a:srgbClr val="FFFFFF"/>
              </a:solidFill>
              <a:latin typeface="Arial"/>
              <a:ea typeface="Arial"/>
              <a:cs typeface="Arial"/>
              <a:sym typeface="Arial"/>
            </a:endParaRPr>
          </a:p>
        </p:txBody>
      </p:sp>
      <p:sp>
        <p:nvSpPr>
          <p:cNvPr id="172" name="Google Shape;172;p8"/>
          <p:cNvSpPr/>
          <p:nvPr/>
        </p:nvSpPr>
        <p:spPr>
          <a:xfrm>
            <a:off x="6701248" y="5320725"/>
            <a:ext cx="341442" cy="291492"/>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b" bIns="37650" lIns="37650" spcFirstLastPara="1" rIns="37650" wrap="square" tIns="3765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02</a:t>
            </a:r>
            <a:endParaRPr b="1" i="0" sz="1200" u="none" cap="none" strike="noStrike">
              <a:solidFill>
                <a:srgbClr val="FFFFFF"/>
              </a:solidFill>
              <a:latin typeface="Arial"/>
              <a:ea typeface="Arial"/>
              <a:cs typeface="Arial"/>
              <a:sym typeface="Arial"/>
            </a:endParaRPr>
          </a:p>
        </p:txBody>
      </p:sp>
      <p:sp>
        <p:nvSpPr>
          <p:cNvPr id="173" name="Google Shape;173;p8"/>
          <p:cNvSpPr/>
          <p:nvPr/>
        </p:nvSpPr>
        <p:spPr>
          <a:xfrm>
            <a:off x="8857899" y="2993647"/>
            <a:ext cx="282960" cy="291492"/>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b" bIns="37650" lIns="37650" spcFirstLastPara="1" rIns="37650" wrap="square" tIns="3765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01</a:t>
            </a:r>
            <a:endParaRPr b="1" i="0" sz="1200" u="none" cap="none" strike="noStrike">
              <a:solidFill>
                <a:srgbClr val="FFFFFF"/>
              </a:solidFill>
              <a:latin typeface="Arial"/>
              <a:ea typeface="Arial"/>
              <a:cs typeface="Arial"/>
              <a:sym typeface="Arial"/>
            </a:endParaRPr>
          </a:p>
        </p:txBody>
      </p:sp>
      <p:sp>
        <p:nvSpPr>
          <p:cNvPr id="174" name="Google Shape;174;p8"/>
          <p:cNvSpPr/>
          <p:nvPr/>
        </p:nvSpPr>
        <p:spPr>
          <a:xfrm>
            <a:off x="8821425" y="4500949"/>
            <a:ext cx="282960" cy="282960"/>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b" bIns="37650" lIns="37650" spcFirstLastPara="1" rIns="37650" wrap="square" tIns="3765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03</a:t>
            </a:r>
            <a:endParaRPr b="1" i="0" sz="1200" u="none" cap="none" strike="noStrike">
              <a:solidFill>
                <a:srgbClr val="FFFFFF"/>
              </a:solidFill>
              <a:latin typeface="Arial"/>
              <a:ea typeface="Arial"/>
              <a:cs typeface="Arial"/>
              <a:sym typeface="Arial"/>
            </a:endParaRPr>
          </a:p>
        </p:txBody>
      </p:sp>
      <p:sp>
        <p:nvSpPr>
          <p:cNvPr id="175" name="Google Shape;175;p8"/>
          <p:cNvSpPr/>
          <p:nvPr/>
        </p:nvSpPr>
        <p:spPr>
          <a:xfrm>
            <a:off x="8254774" y="5022347"/>
            <a:ext cx="282960" cy="291492"/>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b" bIns="37650" lIns="37650" spcFirstLastPara="1" rIns="37650" wrap="square" tIns="37650">
            <a:no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Arial"/>
                <a:ea typeface="Arial"/>
                <a:cs typeface="Arial"/>
                <a:sym typeface="Arial"/>
              </a:rPr>
              <a:t>04</a:t>
            </a:r>
            <a:endParaRPr b="1" i="0" sz="1200" u="none" cap="none" strike="noStrike">
              <a:solidFill>
                <a:srgbClr val="FFFFFF"/>
              </a:solidFill>
              <a:latin typeface="Arial"/>
              <a:ea typeface="Arial"/>
              <a:cs typeface="Arial"/>
              <a:sym typeface="Arial"/>
            </a:endParaRPr>
          </a:p>
        </p:txBody>
      </p:sp>
      <p:sp>
        <p:nvSpPr>
          <p:cNvPr id="176" name="Google Shape;176;p8"/>
          <p:cNvSpPr/>
          <p:nvPr/>
        </p:nvSpPr>
        <p:spPr>
          <a:xfrm>
            <a:off x="9371479" y="4500948"/>
            <a:ext cx="1874286" cy="429624"/>
          </a:xfrm>
          <a:custGeom>
            <a:rect b="b" l="l" r="r" t="t"/>
            <a:pathLst>
              <a:path extrusionOk="0" h="21600" w="21600">
                <a:moveTo>
                  <a:pt x="0" y="0"/>
                </a:moveTo>
                <a:lnTo>
                  <a:pt x="21600" y="0"/>
                </a:lnTo>
                <a:lnTo>
                  <a:pt x="21600" y="21599"/>
                </a:lnTo>
                <a:lnTo>
                  <a:pt x="0" y="21599"/>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사내 공지 :</a:t>
            </a:r>
            <a:endParaRPr b="1" i="0" sz="1100" u="none" cap="none" strike="noStrike">
              <a:solidFill>
                <a:srgbClr val="A5A5A5"/>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직원들을 위한 공지 게시판</a:t>
            </a:r>
            <a:endParaRPr b="1" i="0" sz="1100" u="none" cap="none" strike="noStrike">
              <a:solidFill>
                <a:srgbClr val="A5A5A5"/>
              </a:solidFill>
              <a:latin typeface="Arial"/>
              <a:ea typeface="Arial"/>
              <a:cs typeface="Arial"/>
              <a:sym typeface="Arial"/>
            </a:endParaRPr>
          </a:p>
        </p:txBody>
      </p:sp>
      <p:sp>
        <p:nvSpPr>
          <p:cNvPr id="177" name="Google Shape;177;p8"/>
          <p:cNvSpPr/>
          <p:nvPr/>
        </p:nvSpPr>
        <p:spPr>
          <a:xfrm>
            <a:off x="9524179" y="2924586"/>
            <a:ext cx="1874286" cy="429624"/>
          </a:xfrm>
          <a:custGeom>
            <a:rect b="b" l="l" r="r" t="t"/>
            <a:pathLst>
              <a:path extrusionOk="0" h="21600" w="21600">
                <a:moveTo>
                  <a:pt x="0" y="0"/>
                </a:moveTo>
                <a:lnTo>
                  <a:pt x="21600" y="0"/>
                </a:lnTo>
                <a:lnTo>
                  <a:pt x="21600" y="21599"/>
                </a:lnTo>
                <a:lnTo>
                  <a:pt x="0" y="21599"/>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korail 공지 :</a:t>
            </a:r>
            <a:endParaRPr b="1" i="0" sz="1100" u="none" cap="none" strike="noStrike">
              <a:solidFill>
                <a:srgbClr val="A5A5A5"/>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홈페이지 전체 공지 게시판</a:t>
            </a:r>
            <a:endParaRPr b="1" i="0" sz="1100" u="none" cap="none" strike="noStrike">
              <a:solidFill>
                <a:srgbClr val="A5A5A5"/>
              </a:solidFill>
              <a:latin typeface="Arial"/>
              <a:ea typeface="Arial"/>
              <a:cs typeface="Arial"/>
              <a:sym typeface="Arial"/>
            </a:endParaRPr>
          </a:p>
        </p:txBody>
      </p:sp>
      <p:sp>
        <p:nvSpPr>
          <p:cNvPr id="178" name="Google Shape;178;p8"/>
          <p:cNvSpPr/>
          <p:nvPr/>
        </p:nvSpPr>
        <p:spPr>
          <a:xfrm>
            <a:off x="8769604" y="5156848"/>
            <a:ext cx="1874286" cy="429624"/>
          </a:xfrm>
          <a:custGeom>
            <a:rect b="b" l="l" r="r" t="t"/>
            <a:pathLst>
              <a:path extrusionOk="0" h="21600" w="21600">
                <a:moveTo>
                  <a:pt x="0" y="0"/>
                </a:moveTo>
                <a:lnTo>
                  <a:pt x="21600" y="0"/>
                </a:lnTo>
                <a:lnTo>
                  <a:pt x="21600" y="21599"/>
                </a:lnTo>
                <a:lnTo>
                  <a:pt x="0" y="21599"/>
                </a:lnTo>
                <a:close/>
              </a:path>
            </a:pathLst>
          </a:cu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유실물 :</a:t>
            </a:r>
            <a:endParaRPr b="1" i="0" sz="1100" u="none" cap="none" strike="noStrike">
              <a:solidFill>
                <a:srgbClr val="A5A5A5"/>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고객들을 위한 분실물 게시판</a:t>
            </a:r>
            <a:endParaRPr b="1" i="0" sz="1100" u="none" cap="none" strike="noStrike">
              <a:solidFill>
                <a:srgbClr val="A5A5A5"/>
              </a:solidFill>
              <a:latin typeface="Arial"/>
              <a:ea typeface="Arial"/>
              <a:cs typeface="Arial"/>
              <a:sym typeface="Arial"/>
            </a:endParaRPr>
          </a:p>
        </p:txBody>
      </p:sp>
      <p:sp>
        <p:nvSpPr>
          <p:cNvPr id="179" name="Google Shape;179;p8"/>
          <p:cNvSpPr/>
          <p:nvPr/>
        </p:nvSpPr>
        <p:spPr>
          <a:xfrm>
            <a:off x="1498594" y="4651883"/>
            <a:ext cx="1873476" cy="429624"/>
          </a:xfrm>
          <a:custGeom>
            <a:rect b="b" l="l" r="r" t="t"/>
            <a:pathLst>
              <a:path extrusionOk="0" h="21600" w="21600">
                <a:moveTo>
                  <a:pt x="0" y="0"/>
                </a:moveTo>
                <a:lnTo>
                  <a:pt x="21600" y="0"/>
                </a:lnTo>
                <a:lnTo>
                  <a:pt x="21600" y="21599"/>
                </a:lnTo>
                <a:lnTo>
                  <a:pt x="0" y="21599"/>
                </a:lnTo>
                <a:close/>
              </a:path>
            </a:pathLst>
          </a:custGeom>
          <a:noFill/>
          <a:ln>
            <a:noFill/>
          </a:ln>
        </p:spPr>
        <p:txBody>
          <a:bodyPr anchorCtr="0" anchor="t" bIns="0" lIns="0" spcFirstLastPara="1" rIns="0" wrap="square" tIns="0">
            <a:noAutofit/>
          </a:bodyPr>
          <a:lstStyle/>
          <a:p>
            <a:pPr indent="0" lvl="0" marL="0" marR="0" rtl="0" algn="r">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직원 근태관리를 위한 </a:t>
            </a:r>
            <a:endParaRPr b="1" i="0" sz="1100" u="none" cap="none" strike="noStrike">
              <a:solidFill>
                <a:srgbClr val="A5A5A5"/>
              </a:solidFill>
              <a:latin typeface="Arial"/>
              <a:ea typeface="Arial"/>
              <a:cs typeface="Arial"/>
              <a:sym typeface="Arial"/>
            </a:endParaRPr>
          </a:p>
          <a:p>
            <a:pPr indent="0" lvl="0" marL="0" marR="0" rtl="0" algn="r">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 출퇴근 기능</a:t>
            </a:r>
            <a:r>
              <a:rPr b="0" i="0" lang="ko-KR" sz="800" u="none" cap="none" strike="noStrike">
                <a:solidFill>
                  <a:srgbClr val="A5A5A5"/>
                </a:solidFill>
                <a:latin typeface="Arial"/>
                <a:ea typeface="Arial"/>
                <a:cs typeface="Arial"/>
                <a:sym typeface="Arial"/>
              </a:rPr>
              <a:t>.</a:t>
            </a:r>
            <a:endParaRPr b="0" i="0" sz="800" u="none" cap="none" strike="noStrike">
              <a:solidFill>
                <a:srgbClr val="A5A5A5"/>
              </a:solidFill>
              <a:latin typeface="Arial"/>
              <a:ea typeface="Arial"/>
              <a:cs typeface="Arial"/>
              <a:sym typeface="Arial"/>
            </a:endParaRPr>
          </a:p>
        </p:txBody>
      </p:sp>
      <p:sp>
        <p:nvSpPr>
          <p:cNvPr id="180" name="Google Shape;180;p8"/>
          <p:cNvSpPr/>
          <p:nvPr/>
        </p:nvSpPr>
        <p:spPr>
          <a:xfrm>
            <a:off x="1631025" y="2960721"/>
            <a:ext cx="1873476" cy="601884"/>
          </a:xfrm>
          <a:custGeom>
            <a:rect b="b" l="l" r="r" t="t"/>
            <a:pathLst>
              <a:path extrusionOk="0" h="21600" w="21600">
                <a:moveTo>
                  <a:pt x="0" y="0"/>
                </a:moveTo>
                <a:lnTo>
                  <a:pt x="21600" y="0"/>
                </a:lnTo>
                <a:lnTo>
                  <a:pt x="21600" y="21599"/>
                </a:lnTo>
                <a:lnTo>
                  <a:pt x="0" y="21599"/>
                </a:lnTo>
                <a:close/>
              </a:path>
            </a:pathLst>
          </a:custGeom>
          <a:noFill/>
          <a:ln>
            <a:noFill/>
          </a:ln>
        </p:spPr>
        <p:txBody>
          <a:bodyPr anchorCtr="0" anchor="t" bIns="0" lIns="0" spcFirstLastPara="1" rIns="0" wrap="square" tIns="0">
            <a:noAutofit/>
          </a:bodyPr>
          <a:lstStyle/>
          <a:p>
            <a:pPr indent="0" lvl="0" marL="0" marR="0" rtl="0" algn="r">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직원(관리자)와 일반회원 분리</a:t>
            </a:r>
            <a:endParaRPr b="1" i="0" sz="1100" u="none" cap="none" strike="noStrike">
              <a:solidFill>
                <a:srgbClr val="A5A5A5"/>
              </a:solidFill>
              <a:latin typeface="Arial"/>
              <a:ea typeface="Arial"/>
              <a:cs typeface="Arial"/>
              <a:sym typeface="Arial"/>
            </a:endParaRPr>
          </a:p>
          <a:p>
            <a:pPr indent="0" lvl="0" marL="0" marR="0" rtl="0" algn="r">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대표관리자/A, 직원/S</a:t>
            </a:r>
            <a:endParaRPr b="1" i="0" sz="1100" u="none" cap="none" strike="noStrike">
              <a:solidFill>
                <a:srgbClr val="A5A5A5"/>
              </a:solidFill>
              <a:latin typeface="Arial"/>
              <a:ea typeface="Arial"/>
              <a:cs typeface="Arial"/>
              <a:sym typeface="Arial"/>
            </a:endParaRPr>
          </a:p>
          <a:p>
            <a:pPr indent="0" lvl="0" marL="0" marR="0" rtl="0" algn="r">
              <a:lnSpc>
                <a:spcPct val="120000"/>
              </a:lnSpc>
              <a:spcBef>
                <a:spcPts val="0"/>
              </a:spcBef>
              <a:spcAft>
                <a:spcPts val="0"/>
              </a:spcAft>
              <a:buClr>
                <a:srgbClr val="000000"/>
              </a:buClr>
              <a:buSzPts val="1100"/>
              <a:buFont typeface="Arial"/>
              <a:buNone/>
            </a:pPr>
            <a:r>
              <a:rPr b="1" i="0" lang="ko-KR" sz="1100" u="none" cap="none" strike="noStrike">
                <a:solidFill>
                  <a:srgbClr val="A5A5A5"/>
                </a:solidFill>
                <a:latin typeface="Arial"/>
                <a:ea typeface="Arial"/>
                <a:cs typeface="Arial"/>
                <a:sym typeface="Arial"/>
              </a:rPr>
              <a:t>일반회원/M</a:t>
            </a:r>
            <a:endParaRPr b="1" i="0" sz="1100" u="none" cap="none" strike="noStrike">
              <a:solidFill>
                <a:srgbClr val="A5A5A5"/>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9"/>
          <p:cNvSpPr txBox="1"/>
          <p:nvPr/>
        </p:nvSpPr>
        <p:spPr>
          <a:xfrm>
            <a:off x="2096671" y="5022448"/>
            <a:ext cx="16635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Arial"/>
              <a:buNone/>
            </a:pPr>
            <a:r>
              <a:rPr b="0" i="0" lang="ko-KR" sz="1400" u="none" cap="none" strike="noStrike">
                <a:solidFill>
                  <a:srgbClr val="A5A5A5"/>
                </a:solidFill>
                <a:latin typeface="Arial"/>
                <a:ea typeface="Arial"/>
                <a:cs typeface="Arial"/>
                <a:sym typeface="Arial"/>
              </a:rPr>
              <a:t>매인 관리자 (A등급) </a:t>
            </a:r>
            <a:endParaRPr b="0" i="0" sz="1400" u="none" cap="none" strike="noStrike">
              <a:solidFill>
                <a:srgbClr val="A5A5A5"/>
              </a:solidFill>
              <a:latin typeface="Arial"/>
              <a:ea typeface="Arial"/>
              <a:cs typeface="Arial"/>
              <a:sym typeface="Arial"/>
            </a:endParaRPr>
          </a:p>
        </p:txBody>
      </p:sp>
      <p:sp>
        <p:nvSpPr>
          <p:cNvPr id="187" name="Google Shape;187;p9"/>
          <p:cNvSpPr txBox="1"/>
          <p:nvPr/>
        </p:nvSpPr>
        <p:spPr>
          <a:xfrm>
            <a:off x="5408559" y="5022448"/>
            <a:ext cx="21009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Arial"/>
              <a:buNone/>
            </a:pPr>
            <a:r>
              <a:rPr b="0" i="0" lang="ko-KR" sz="1400" u="none" cap="none" strike="noStrike">
                <a:solidFill>
                  <a:srgbClr val="A5A5A5"/>
                </a:solidFill>
                <a:latin typeface="Arial"/>
                <a:ea typeface="Arial"/>
                <a:cs typeface="Arial"/>
                <a:sym typeface="Arial"/>
              </a:rPr>
              <a:t>서브 관리자 (S등급) </a:t>
            </a:r>
            <a:endParaRPr b="0" i="0" sz="1400" u="none" cap="none" strike="noStrike">
              <a:solidFill>
                <a:srgbClr val="A5A5A5"/>
              </a:solidFill>
              <a:latin typeface="Arial"/>
              <a:ea typeface="Arial"/>
              <a:cs typeface="Arial"/>
              <a:sym typeface="Arial"/>
            </a:endParaRPr>
          </a:p>
        </p:txBody>
      </p:sp>
      <p:sp>
        <p:nvSpPr>
          <p:cNvPr id="188" name="Google Shape;188;p9"/>
          <p:cNvSpPr txBox="1"/>
          <p:nvPr/>
        </p:nvSpPr>
        <p:spPr>
          <a:xfrm>
            <a:off x="8585263" y="5006610"/>
            <a:ext cx="16635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Arial"/>
              <a:buNone/>
            </a:pPr>
            <a:r>
              <a:rPr b="0" i="0" lang="ko-KR" sz="1400" u="none" cap="none" strike="noStrike">
                <a:solidFill>
                  <a:srgbClr val="A5A5A5"/>
                </a:solidFill>
                <a:latin typeface="Arial"/>
                <a:ea typeface="Arial"/>
                <a:cs typeface="Arial"/>
                <a:sym typeface="Arial"/>
              </a:rPr>
              <a:t>일반 회원 (M등급)</a:t>
            </a:r>
            <a:endParaRPr b="0" i="0" sz="1400" u="none" cap="none" strike="noStrike">
              <a:solidFill>
                <a:srgbClr val="A5A5A5"/>
              </a:solidFill>
              <a:latin typeface="Arial"/>
              <a:ea typeface="Arial"/>
              <a:cs typeface="Arial"/>
              <a:sym typeface="Arial"/>
            </a:endParaRPr>
          </a:p>
        </p:txBody>
      </p:sp>
      <p:sp>
        <p:nvSpPr>
          <p:cNvPr id="189" name="Google Shape;189;p9"/>
          <p:cNvSpPr/>
          <p:nvPr/>
        </p:nvSpPr>
        <p:spPr>
          <a:xfrm>
            <a:off x="2047746" y="5314849"/>
            <a:ext cx="2436600" cy="429600"/>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모든 회원을 관리 할 수 있고 사이트 운영을 담당한다.</a:t>
            </a:r>
            <a:endParaRPr b="0" i="0" sz="8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모든 게시판을 관리하고 1:!1게시판이나 사내 공지등 모든 게시글을 작성하는건 오로지 관리자만 가능하다.</a:t>
            </a:r>
            <a:endParaRPr b="0" i="0" sz="800" u="none" cap="none" strike="noStrike">
              <a:solidFill>
                <a:srgbClr val="A5A5A5"/>
              </a:solidFill>
              <a:latin typeface="Arial"/>
              <a:ea typeface="Arial"/>
              <a:cs typeface="Arial"/>
              <a:sym typeface="Arial"/>
            </a:endParaRPr>
          </a:p>
        </p:txBody>
      </p:sp>
      <p:sp>
        <p:nvSpPr>
          <p:cNvPr id="190" name="Google Shape;190;p9"/>
          <p:cNvSpPr/>
          <p:nvPr/>
        </p:nvSpPr>
        <p:spPr>
          <a:xfrm>
            <a:off x="5408559" y="5314849"/>
            <a:ext cx="2436496" cy="429605"/>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관리자용 홈페이지에서 출근 퇴근 기능으로 근태 관리를 할 수 있고 고객의 정보를 확인할 수 있다.</a:t>
            </a:r>
            <a:endParaRPr b="0" i="0" sz="800" u="none" cap="none" strike="noStrike">
              <a:solidFill>
                <a:srgbClr val="A5A5A5"/>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사내 공지도 이용가능하고 고객들을 관리 한다.</a:t>
            </a:r>
            <a:endParaRPr b="0" i="0" sz="800" u="none" cap="none" strike="noStrike">
              <a:solidFill>
                <a:srgbClr val="A5A5A5"/>
              </a:solidFill>
              <a:latin typeface="Arial"/>
              <a:ea typeface="Arial"/>
              <a:cs typeface="Arial"/>
              <a:sym typeface="Arial"/>
            </a:endParaRPr>
          </a:p>
        </p:txBody>
      </p:sp>
      <p:sp>
        <p:nvSpPr>
          <p:cNvPr id="191" name="Google Shape;191;p9"/>
          <p:cNvSpPr/>
          <p:nvPr/>
        </p:nvSpPr>
        <p:spPr>
          <a:xfrm>
            <a:off x="8589615" y="5314848"/>
            <a:ext cx="2436496" cy="429605"/>
          </a:xfrm>
          <a:prstGeom prst="rect">
            <a:avLst/>
          </a:pr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800"/>
              <a:buFont typeface="Arial"/>
              <a:buNone/>
            </a:pPr>
            <a:r>
              <a:rPr b="0" i="0" lang="ko-KR" sz="800" u="none" cap="none" strike="noStrike">
                <a:solidFill>
                  <a:srgbClr val="A5A5A5"/>
                </a:solidFill>
                <a:latin typeface="Arial"/>
                <a:ea typeface="Arial"/>
                <a:cs typeface="Arial"/>
                <a:sym typeface="Arial"/>
              </a:rPr>
              <a:t>웹 사이트에서 열차 운행 정보와 티켓 구매 및 결제가 가능하다. 분실물이 생기면 접수가 가능하고 불만을 문의할 수 있다., 사이트내에서 전체 공지를 확인 할 수 있다. </a:t>
            </a:r>
            <a:endParaRPr b="0" i="0" sz="800" u="none" cap="none" strike="noStrike">
              <a:solidFill>
                <a:srgbClr val="A5A5A5"/>
              </a:solidFill>
              <a:latin typeface="Arial"/>
              <a:ea typeface="Arial"/>
              <a:cs typeface="Arial"/>
              <a:sym typeface="Arial"/>
            </a:endParaRPr>
          </a:p>
        </p:txBody>
      </p:sp>
      <p:sp>
        <p:nvSpPr>
          <p:cNvPr id="192" name="Google Shape;192;p9"/>
          <p:cNvSpPr txBox="1"/>
          <p:nvPr/>
        </p:nvSpPr>
        <p:spPr>
          <a:xfrm>
            <a:off x="1932021" y="343107"/>
            <a:ext cx="3240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ko-KR" sz="2400" u="none" cap="none" strike="noStrike">
                <a:solidFill>
                  <a:schemeClr val="lt1"/>
                </a:solidFill>
                <a:latin typeface="Impact"/>
                <a:ea typeface="Impact"/>
                <a:cs typeface="Impact"/>
                <a:sym typeface="Impact"/>
              </a:rPr>
              <a:t>사이트 구성</a:t>
            </a:r>
            <a:endParaRPr b="0" i="0" sz="2400" u="none" cap="none" strike="noStrike">
              <a:solidFill>
                <a:schemeClr val="lt1"/>
              </a:solidFill>
              <a:latin typeface="Impact"/>
              <a:ea typeface="Impact"/>
              <a:cs typeface="Impact"/>
              <a:sym typeface="Impact"/>
            </a:endParaRPr>
          </a:p>
        </p:txBody>
      </p:sp>
      <p:grpSp>
        <p:nvGrpSpPr>
          <p:cNvPr id="193" name="Google Shape;193;p9"/>
          <p:cNvGrpSpPr/>
          <p:nvPr/>
        </p:nvGrpSpPr>
        <p:grpSpPr>
          <a:xfrm>
            <a:off x="1823790" y="1688750"/>
            <a:ext cx="9360853" cy="3229200"/>
            <a:chOff x="2927" y="16641"/>
            <a:chExt cx="9360853" cy="3229200"/>
          </a:xfrm>
        </p:grpSpPr>
        <p:sp>
          <p:nvSpPr>
            <p:cNvPr id="194" name="Google Shape;194;p9"/>
            <p:cNvSpPr/>
            <p:nvPr/>
          </p:nvSpPr>
          <p:spPr>
            <a:xfrm>
              <a:off x="2927" y="16641"/>
              <a:ext cx="2853918" cy="3744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9"/>
            <p:cNvSpPr txBox="1"/>
            <p:nvPr/>
          </p:nvSpPr>
          <p:spPr>
            <a:xfrm>
              <a:off x="2927" y="16641"/>
              <a:ext cx="2853918" cy="374400"/>
            </a:xfrm>
            <a:prstGeom prst="rect">
              <a:avLst/>
            </a:prstGeom>
            <a:noFill/>
            <a:ln>
              <a:noFill/>
            </a:ln>
          </p:spPr>
          <p:txBody>
            <a:bodyPr anchorCtr="0" anchor="ctr" bIns="52825" lIns="92450" spcFirstLastPara="1" rIns="92450" wrap="square" tIns="52825">
              <a:noAutofit/>
            </a:bodyPr>
            <a:lstStyle/>
            <a:p>
              <a:pPr indent="0" lvl="0" marL="0" marR="0" rtl="0" algn="ctr">
                <a:lnSpc>
                  <a:spcPct val="90000"/>
                </a:lnSpc>
                <a:spcBef>
                  <a:spcPts val="0"/>
                </a:spcBef>
                <a:spcAft>
                  <a:spcPts val="0"/>
                </a:spcAft>
                <a:buClr>
                  <a:schemeClr val="lt1"/>
                </a:buClr>
                <a:buSzPts val="1300"/>
                <a:buFont typeface="Arial"/>
                <a:buNone/>
              </a:pPr>
              <a:r>
                <a:rPr b="0" i="0" lang="ko-KR" sz="1300" u="none" cap="none" strike="noStrike">
                  <a:solidFill>
                    <a:schemeClr val="lt1"/>
                  </a:solidFill>
                  <a:latin typeface="Arial"/>
                  <a:ea typeface="Arial"/>
                  <a:cs typeface="Arial"/>
                  <a:sym typeface="Arial"/>
                </a:rPr>
                <a:t>메인 관리자</a:t>
              </a:r>
              <a:endParaRPr b="0" i="0" sz="1400" u="none" cap="none" strike="noStrike">
                <a:solidFill>
                  <a:srgbClr val="000000"/>
                </a:solidFill>
                <a:latin typeface="Arial"/>
                <a:ea typeface="Arial"/>
                <a:cs typeface="Arial"/>
                <a:sym typeface="Arial"/>
              </a:endParaRPr>
            </a:p>
          </p:txBody>
        </p:sp>
        <p:sp>
          <p:nvSpPr>
            <p:cNvPr id="196" name="Google Shape;196;p9"/>
            <p:cNvSpPr/>
            <p:nvPr/>
          </p:nvSpPr>
          <p:spPr>
            <a:xfrm>
              <a:off x="2927" y="391041"/>
              <a:ext cx="2853918" cy="2854800"/>
            </a:xfrm>
            <a:prstGeom prst="rect">
              <a:avLst/>
            </a:prstGeom>
            <a:solidFill>
              <a:srgbClr val="CAD2E8">
                <a:alpha val="88627"/>
              </a:srgbClr>
            </a:solidFill>
            <a:ln cap="flat" cmpd="sng" w="12700">
              <a:solidFill>
                <a:srgbClr val="CAD2E8">
                  <a:alpha val="88627"/>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9"/>
            <p:cNvSpPr txBox="1"/>
            <p:nvPr/>
          </p:nvSpPr>
          <p:spPr>
            <a:xfrm>
              <a:off x="2927" y="391041"/>
              <a:ext cx="2853918" cy="2854800"/>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전체 회원 관리</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열차 등록 및 수정</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전체 공지 등록 수정 삭제</a:t>
              </a:r>
              <a:endParaRPr b="0" i="0" sz="1300" u="none" cap="none" strike="noStrike">
                <a:solidFill>
                  <a:schemeClr val="dk1"/>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사내 공지 등록 수정 삭제</a:t>
              </a:r>
              <a:endParaRPr b="0" i="0" sz="1300" u="none" cap="none" strike="noStrike">
                <a:solidFill>
                  <a:schemeClr val="dk1"/>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1:1 고객의소리 문의 답변 </a:t>
              </a:r>
              <a:endParaRPr b="0" i="0" sz="1300" u="none" cap="none" strike="noStrike">
                <a:solidFill>
                  <a:schemeClr val="dk1"/>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유실물 등록 수정 삭제</a:t>
              </a:r>
              <a:endParaRPr b="0" i="0" sz="1300" u="none" cap="none" strike="noStrike">
                <a:solidFill>
                  <a:schemeClr val="dk1"/>
                </a:solidFill>
                <a:latin typeface="Arial"/>
                <a:ea typeface="Arial"/>
                <a:cs typeface="Arial"/>
                <a:sym typeface="Arial"/>
              </a:endParaRPr>
            </a:p>
            <a:p>
              <a:pPr indent="-31750" lvl="1" marL="114300" marR="0" rtl="0" algn="l">
                <a:lnSpc>
                  <a:spcPct val="90000"/>
                </a:lnSpc>
                <a:spcBef>
                  <a:spcPts val="195"/>
                </a:spcBef>
                <a:spcAft>
                  <a:spcPts val="0"/>
                </a:spcAft>
                <a:buClr>
                  <a:schemeClr val="dk1"/>
                </a:buClr>
                <a:buSzPts val="1300"/>
                <a:buFont typeface="Calibri"/>
                <a:buNone/>
              </a:pPr>
              <a:r>
                <a:t/>
              </a:r>
              <a:endParaRPr b="0" i="0" sz="1300" u="none" cap="none" strike="noStrike">
                <a:solidFill>
                  <a:schemeClr val="dk1"/>
                </a:solidFill>
                <a:latin typeface="Arial"/>
                <a:ea typeface="Arial"/>
                <a:cs typeface="Arial"/>
                <a:sym typeface="Arial"/>
              </a:endParaRPr>
            </a:p>
            <a:p>
              <a:pPr indent="-31750" lvl="1" marL="114300" marR="0" rtl="0" algn="l">
                <a:lnSpc>
                  <a:spcPct val="90000"/>
                </a:lnSpc>
                <a:spcBef>
                  <a:spcPts val="195"/>
                </a:spcBef>
                <a:spcAft>
                  <a:spcPts val="0"/>
                </a:spcAft>
                <a:buClr>
                  <a:schemeClr val="dk1"/>
                </a:buClr>
                <a:buSzPts val="1300"/>
                <a:buFont typeface="Calibri"/>
                <a:buNone/>
              </a:pPr>
              <a:r>
                <a:t/>
              </a:r>
              <a:endParaRPr b="0" i="0" sz="1300" u="none" cap="none" strike="noStrike">
                <a:solidFill>
                  <a:schemeClr val="dk1"/>
                </a:solidFill>
                <a:latin typeface="Arial"/>
                <a:ea typeface="Arial"/>
                <a:cs typeface="Arial"/>
                <a:sym typeface="Arial"/>
              </a:endParaRPr>
            </a:p>
            <a:p>
              <a:pPr indent="-31750" lvl="1" marL="114300" marR="0" rtl="0" algn="l">
                <a:lnSpc>
                  <a:spcPct val="90000"/>
                </a:lnSpc>
                <a:spcBef>
                  <a:spcPts val="195"/>
                </a:spcBef>
                <a:spcAft>
                  <a:spcPts val="0"/>
                </a:spcAft>
                <a:buClr>
                  <a:schemeClr val="dk1"/>
                </a:buClr>
                <a:buSzPts val="1300"/>
                <a:buFont typeface="Calibri"/>
                <a:buNone/>
              </a:pPr>
              <a:r>
                <a:t/>
              </a:r>
              <a:endParaRPr b="0" i="0" sz="1300" u="none" cap="none" strike="noStrike">
                <a:solidFill>
                  <a:schemeClr val="dk1"/>
                </a:solidFill>
                <a:latin typeface="Arial"/>
                <a:ea typeface="Arial"/>
                <a:cs typeface="Arial"/>
                <a:sym typeface="Arial"/>
              </a:endParaRPr>
            </a:p>
          </p:txBody>
        </p:sp>
        <p:sp>
          <p:nvSpPr>
            <p:cNvPr id="198" name="Google Shape;198;p9"/>
            <p:cNvSpPr/>
            <p:nvPr/>
          </p:nvSpPr>
          <p:spPr>
            <a:xfrm>
              <a:off x="3256394" y="16641"/>
              <a:ext cx="2853918" cy="3744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9"/>
            <p:cNvSpPr txBox="1"/>
            <p:nvPr/>
          </p:nvSpPr>
          <p:spPr>
            <a:xfrm>
              <a:off x="3256394" y="16641"/>
              <a:ext cx="2853918" cy="374400"/>
            </a:xfrm>
            <a:prstGeom prst="rect">
              <a:avLst/>
            </a:prstGeom>
            <a:noFill/>
            <a:ln>
              <a:noFill/>
            </a:ln>
          </p:spPr>
          <p:txBody>
            <a:bodyPr anchorCtr="0" anchor="ctr" bIns="52825" lIns="92450" spcFirstLastPara="1" rIns="92450" wrap="square" tIns="52825">
              <a:noAutofit/>
            </a:bodyPr>
            <a:lstStyle/>
            <a:p>
              <a:pPr indent="0" lvl="0" marL="0" marR="0" rtl="0" algn="ctr">
                <a:lnSpc>
                  <a:spcPct val="90000"/>
                </a:lnSpc>
                <a:spcBef>
                  <a:spcPts val="0"/>
                </a:spcBef>
                <a:spcAft>
                  <a:spcPts val="0"/>
                </a:spcAft>
                <a:buClr>
                  <a:schemeClr val="lt1"/>
                </a:buClr>
                <a:buSzPts val="1300"/>
                <a:buFont typeface="Arial"/>
                <a:buNone/>
              </a:pPr>
              <a:r>
                <a:rPr b="0" i="0" lang="ko-KR" sz="1300" u="none" cap="none" strike="noStrike">
                  <a:solidFill>
                    <a:schemeClr val="lt1"/>
                  </a:solidFill>
                  <a:latin typeface="Arial"/>
                  <a:ea typeface="Arial"/>
                  <a:cs typeface="Arial"/>
                  <a:sym typeface="Arial"/>
                </a:rPr>
                <a:t>서브 관리자</a:t>
              </a:r>
              <a:endParaRPr b="0" i="0" sz="1400" u="none" cap="none" strike="noStrike">
                <a:solidFill>
                  <a:srgbClr val="000000"/>
                </a:solidFill>
                <a:latin typeface="Arial"/>
                <a:ea typeface="Arial"/>
                <a:cs typeface="Arial"/>
                <a:sym typeface="Arial"/>
              </a:endParaRPr>
            </a:p>
          </p:txBody>
        </p:sp>
        <p:sp>
          <p:nvSpPr>
            <p:cNvPr id="200" name="Google Shape;200;p9"/>
            <p:cNvSpPr/>
            <p:nvPr/>
          </p:nvSpPr>
          <p:spPr>
            <a:xfrm>
              <a:off x="3256394" y="391041"/>
              <a:ext cx="2853918" cy="2854800"/>
            </a:xfrm>
            <a:prstGeom prst="rect">
              <a:avLst/>
            </a:prstGeom>
            <a:solidFill>
              <a:srgbClr val="CAD2E8">
                <a:alpha val="88627"/>
              </a:srgbClr>
            </a:solidFill>
            <a:ln cap="flat" cmpd="sng" w="12700">
              <a:solidFill>
                <a:srgbClr val="CAD2E8">
                  <a:alpha val="88627"/>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9"/>
            <p:cNvSpPr txBox="1"/>
            <p:nvPr/>
          </p:nvSpPr>
          <p:spPr>
            <a:xfrm>
              <a:off x="3256394" y="391041"/>
              <a:ext cx="2853918" cy="2854800"/>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출퇴근 찍기 및 조회</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회원 정보 조회</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열차 조회</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사내게시판 (사내 공지)</a:t>
              </a:r>
              <a:endParaRPr b="0" i="0" sz="1300" u="none" cap="none" strike="noStrike">
                <a:solidFill>
                  <a:schemeClr val="dk1"/>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유실물 작성 및 조회</a:t>
              </a:r>
              <a:endParaRPr b="0" i="0" sz="1300" u="none" cap="none" strike="noStrike">
                <a:solidFill>
                  <a:schemeClr val="dk1"/>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회원 정보 수정</a:t>
              </a:r>
              <a:endParaRPr b="0" i="0" sz="1300" u="none" cap="none" strike="noStrike">
                <a:solidFill>
                  <a:schemeClr val="dk1"/>
                </a:solidFill>
                <a:latin typeface="Arial"/>
                <a:ea typeface="Arial"/>
                <a:cs typeface="Arial"/>
                <a:sym typeface="Arial"/>
              </a:endParaRPr>
            </a:p>
          </p:txBody>
        </p:sp>
        <p:sp>
          <p:nvSpPr>
            <p:cNvPr id="202" name="Google Shape;202;p9"/>
            <p:cNvSpPr/>
            <p:nvPr/>
          </p:nvSpPr>
          <p:spPr>
            <a:xfrm>
              <a:off x="6509862" y="16641"/>
              <a:ext cx="2853918" cy="3744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9"/>
            <p:cNvSpPr txBox="1"/>
            <p:nvPr/>
          </p:nvSpPr>
          <p:spPr>
            <a:xfrm>
              <a:off x="6509862" y="16641"/>
              <a:ext cx="2853918" cy="374400"/>
            </a:xfrm>
            <a:prstGeom prst="rect">
              <a:avLst/>
            </a:prstGeom>
            <a:noFill/>
            <a:ln>
              <a:noFill/>
            </a:ln>
          </p:spPr>
          <p:txBody>
            <a:bodyPr anchorCtr="0" anchor="ctr" bIns="52825" lIns="92450" spcFirstLastPara="1" rIns="92450" wrap="square" tIns="52825">
              <a:noAutofit/>
            </a:bodyPr>
            <a:lstStyle/>
            <a:p>
              <a:pPr indent="0" lvl="0" marL="0" marR="0" rtl="0" algn="ctr">
                <a:lnSpc>
                  <a:spcPct val="90000"/>
                </a:lnSpc>
                <a:spcBef>
                  <a:spcPts val="0"/>
                </a:spcBef>
                <a:spcAft>
                  <a:spcPts val="0"/>
                </a:spcAft>
                <a:buClr>
                  <a:schemeClr val="lt1"/>
                </a:buClr>
                <a:buSzPts val="1300"/>
                <a:buFont typeface="Arial"/>
                <a:buNone/>
              </a:pPr>
              <a:r>
                <a:rPr b="0" i="0" lang="ko-KR" sz="1300" u="none" cap="none" strike="noStrike">
                  <a:solidFill>
                    <a:schemeClr val="lt1"/>
                  </a:solidFill>
                  <a:latin typeface="Arial"/>
                  <a:ea typeface="Arial"/>
                  <a:cs typeface="Arial"/>
                  <a:sym typeface="Arial"/>
                </a:rPr>
                <a:t>고객</a:t>
              </a:r>
              <a:endParaRPr b="0" i="0" sz="1400" u="none" cap="none" strike="noStrike">
                <a:solidFill>
                  <a:srgbClr val="000000"/>
                </a:solidFill>
                <a:latin typeface="Arial"/>
                <a:ea typeface="Arial"/>
                <a:cs typeface="Arial"/>
                <a:sym typeface="Arial"/>
              </a:endParaRPr>
            </a:p>
          </p:txBody>
        </p:sp>
        <p:sp>
          <p:nvSpPr>
            <p:cNvPr id="204" name="Google Shape;204;p9"/>
            <p:cNvSpPr/>
            <p:nvPr/>
          </p:nvSpPr>
          <p:spPr>
            <a:xfrm>
              <a:off x="6509862" y="391041"/>
              <a:ext cx="2853918" cy="2854800"/>
            </a:xfrm>
            <a:prstGeom prst="rect">
              <a:avLst/>
            </a:prstGeom>
            <a:solidFill>
              <a:srgbClr val="CAD2E8">
                <a:alpha val="88627"/>
              </a:srgbClr>
            </a:solidFill>
            <a:ln cap="flat" cmpd="sng" w="12700">
              <a:solidFill>
                <a:srgbClr val="CAD2E8">
                  <a:alpha val="88627"/>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9"/>
            <p:cNvSpPr txBox="1"/>
            <p:nvPr/>
          </p:nvSpPr>
          <p:spPr>
            <a:xfrm>
              <a:off x="6509862" y="391041"/>
              <a:ext cx="2853918" cy="2854800"/>
            </a:xfrm>
            <a:prstGeom prst="rect">
              <a:avLst/>
            </a:prstGeom>
            <a:noFill/>
            <a:ln>
              <a:noFill/>
            </a:ln>
          </p:spPr>
          <p:txBody>
            <a:bodyPr anchorCtr="0" anchor="t" bIns="104000" lIns="69325" spcFirstLastPara="1" rIns="92450" wrap="square" tIns="69325">
              <a:noAutofit/>
            </a:bodyPr>
            <a:lstStyle/>
            <a:p>
              <a:pPr indent="-114300" lvl="1" marL="114300" marR="0" rtl="0" algn="l">
                <a:lnSpc>
                  <a:spcPct val="90000"/>
                </a:lnSpc>
                <a:spcBef>
                  <a:spcPts val="0"/>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티켓 예매 결제 및 취소</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열차 조회</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전체 공지 조회</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고객의소리 게시판 작성 및 확인</a:t>
              </a:r>
              <a:endParaRPr b="0" i="0" sz="1300" u="none" cap="none" strike="noStrike">
                <a:solidFill>
                  <a:schemeClr val="dk1"/>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유실물 조회</a:t>
              </a:r>
              <a:endParaRPr b="0" i="0" sz="1300" u="none" cap="none" strike="noStrike">
                <a:solidFill>
                  <a:schemeClr val="dk1"/>
                </a:solidFill>
                <a:latin typeface="Arial"/>
                <a:ea typeface="Arial"/>
                <a:cs typeface="Arial"/>
                <a:sym typeface="Arial"/>
              </a:endParaRPr>
            </a:p>
            <a:p>
              <a:pPr indent="-114300" lvl="1" marL="114300" marR="0" rtl="0" algn="l">
                <a:lnSpc>
                  <a:spcPct val="90000"/>
                </a:lnSpc>
                <a:spcBef>
                  <a:spcPts val="195"/>
                </a:spcBef>
                <a:spcAft>
                  <a:spcPts val="0"/>
                </a:spcAft>
                <a:buClr>
                  <a:schemeClr val="dk1"/>
                </a:buClr>
                <a:buSzPts val="1300"/>
                <a:buFont typeface="Arial"/>
                <a:buChar char="•"/>
              </a:pPr>
              <a:r>
                <a:rPr b="0" i="0" lang="ko-KR" sz="1300" u="none" cap="none" strike="noStrike">
                  <a:solidFill>
                    <a:schemeClr val="dk1"/>
                  </a:solidFill>
                  <a:latin typeface="Arial"/>
                  <a:ea typeface="Arial"/>
                  <a:cs typeface="Arial"/>
                  <a:sym typeface="Arial"/>
                </a:rPr>
                <a:t>마이페이지 확인 및 수정</a:t>
              </a:r>
              <a:endParaRPr b="0" i="0" sz="1300" u="none" cap="none" strike="noStrike">
                <a:solidFill>
                  <a:schemeClr val="dk1"/>
                </a:solidFill>
                <a:latin typeface="Arial"/>
                <a:ea typeface="Arial"/>
                <a:cs typeface="Arial"/>
                <a:sym typeface="Arial"/>
              </a:endParaRPr>
            </a:p>
            <a:p>
              <a:pPr indent="0" lvl="0" marL="914400" marR="0" rtl="0" algn="l">
                <a:lnSpc>
                  <a:spcPct val="90000"/>
                </a:lnSpc>
                <a:spcBef>
                  <a:spcPts val="195"/>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gr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第一PPT，www.1ppt.com">
  <a:themeElements>
    <a:clrScheme name="自定义 117">
      <a:dk1>
        <a:srgbClr val="000000"/>
      </a:dk1>
      <a:lt1>
        <a:srgbClr val="FFFFFF"/>
      </a:lt1>
      <a:dk2>
        <a:srgbClr val="44546A"/>
      </a:dk2>
      <a:lt2>
        <a:srgbClr val="E7E6E6"/>
      </a:lt2>
      <a:accent1>
        <a:srgbClr val="0066BE"/>
      </a:accent1>
      <a:accent2>
        <a:srgbClr val="0066BE"/>
      </a:accent2>
      <a:accent3>
        <a:srgbClr val="0066BE"/>
      </a:accent3>
      <a:accent4>
        <a:srgbClr val="0066BE"/>
      </a:accent4>
      <a:accent5>
        <a:srgbClr val="0237D8"/>
      </a:accent5>
      <a:accent6>
        <a:srgbClr val="0066BE"/>
      </a:accent6>
      <a:hlink>
        <a:srgbClr val="0066BE"/>
      </a:hlink>
      <a:folHlink>
        <a:srgbClr val="0066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